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4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4516" r:id="rId2"/>
    <p:sldMasterId id="2147484291" r:id="rId3"/>
    <p:sldMasterId id="2147484528" r:id="rId4"/>
    <p:sldMasterId id="2147484502" r:id="rId5"/>
  </p:sldMasterIdLst>
  <p:notesMasterIdLst>
    <p:notesMasterId r:id="rId37"/>
  </p:notesMasterIdLst>
  <p:sldIdLst>
    <p:sldId id="288" r:id="rId6"/>
    <p:sldId id="294" r:id="rId7"/>
    <p:sldId id="494" r:id="rId8"/>
    <p:sldId id="319" r:id="rId9"/>
    <p:sldId id="461" r:id="rId10"/>
    <p:sldId id="489" r:id="rId11"/>
    <p:sldId id="490" r:id="rId12"/>
    <p:sldId id="462" r:id="rId13"/>
    <p:sldId id="457" r:id="rId14"/>
    <p:sldId id="463" r:id="rId15"/>
    <p:sldId id="491" r:id="rId16"/>
    <p:sldId id="493" r:id="rId17"/>
    <p:sldId id="465" r:id="rId18"/>
    <p:sldId id="464" r:id="rId19"/>
    <p:sldId id="468" r:id="rId20"/>
    <p:sldId id="484" r:id="rId21"/>
    <p:sldId id="466" r:id="rId22"/>
    <p:sldId id="469" r:id="rId23"/>
    <p:sldId id="470" r:id="rId24"/>
    <p:sldId id="501" r:id="rId25"/>
    <p:sldId id="476" r:id="rId26"/>
    <p:sldId id="497" r:id="rId27"/>
    <p:sldId id="496" r:id="rId28"/>
    <p:sldId id="499" r:id="rId29"/>
    <p:sldId id="498" r:id="rId30"/>
    <p:sldId id="500" r:id="rId31"/>
    <p:sldId id="495" r:id="rId32"/>
    <p:sldId id="467" r:id="rId33"/>
    <p:sldId id="482" r:id="rId34"/>
    <p:sldId id="487" r:id="rId35"/>
    <p:sldId id="426" r:id="rId36"/>
  </p:sldIdLst>
  <p:sldSz cx="17327563" cy="9747250"/>
  <p:notesSz cx="6858000" cy="9144000"/>
  <p:defaultTextStyle>
    <a:defPPr>
      <a:defRPr lang="en-US"/>
    </a:defPPr>
    <a:lvl1pPr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773113" indent="-315913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1546225" indent="-631825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2319338" indent="-9477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3094038" indent="-12652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070">
          <p15:clr>
            <a:srgbClr val="A4A3A4"/>
          </p15:clr>
        </p15:guide>
        <p15:guide id="2" pos="54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C9C9"/>
    <a:srgbClr val="CFCFCF"/>
    <a:srgbClr val="ECECE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761" autoAdjust="0"/>
    <p:restoredTop sz="94717" autoAdjust="0"/>
  </p:normalViewPr>
  <p:slideViewPr>
    <p:cSldViewPr>
      <p:cViewPr varScale="1">
        <p:scale>
          <a:sx n="77" d="100"/>
          <a:sy n="77" d="100"/>
        </p:scale>
        <p:origin x="-104" y="-496"/>
      </p:cViewPr>
      <p:guideLst>
        <p:guide orient="horz" pos="3070"/>
        <p:guide pos="5457"/>
      </p:guideLst>
    </p:cSldViewPr>
  </p:slideViewPr>
  <p:outlineViewPr>
    <p:cViewPr>
      <p:scale>
        <a:sx n="33" d="100"/>
        <a:sy n="33" d="100"/>
      </p:scale>
      <p:origin x="0" y="768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notesMaster" Target="notesMasters/notes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jpg>
</file>

<file path=ppt/media/image27.png>
</file>

<file path=ppt/media/image28.jpg>
</file>

<file path=ppt/media/image29.png>
</file>

<file path=ppt/media/image3.png>
</file>

<file path=ppt/media/image30.jp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0446B5-9575-414A-8051-8D0B7DCD405A}" type="datetimeFigureOut">
              <a:rPr lang="en-US" smtClean="0"/>
              <a:t>2/21/18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83177-50F0-40F0-A851-020B23A726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596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9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1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3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.emf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Relationship Id="rId3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png"/><Relationship Id="rId3" Type="http://schemas.openxmlformats.org/officeDocument/2006/relationships/image" Target="../media/image1.emf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7.png"/><Relationship Id="rId3" Type="http://schemas.openxmlformats.org/officeDocument/2006/relationships/image" Target="../media/image1.emf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1.emf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png"/><Relationship Id="rId3" Type="http://schemas.openxmlformats.org/officeDocument/2006/relationships/image" Target="../media/image1.emf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9.jp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0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1.jp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2.jp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3.jp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4.jpg"/><Relationship Id="rId3" Type="http://schemas.openxmlformats.org/officeDocument/2006/relationships/image" Target="../media/image25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6.jpg"/><Relationship Id="rId3" Type="http://schemas.openxmlformats.org/officeDocument/2006/relationships/image" Target="../media/image27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8.jpg"/><Relationship Id="rId3" Type="http://schemas.openxmlformats.org/officeDocument/2006/relationships/image" Target="../media/image29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0.jpg"/><Relationship Id="rId3" Type="http://schemas.openxmlformats.org/officeDocument/2006/relationships/image" Target="../media/image31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2.jpg"/><Relationship Id="rId3" Type="http://schemas.openxmlformats.org/officeDocument/2006/relationships/image" Target="../media/image3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©2018 Brightcove Inc.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10146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9926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9289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Inc.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60058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01744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500"/>
              </a:lnSpc>
              <a:buNone/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40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85497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4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5912168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sz="4000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/>
            </a:lvl3pPr>
            <a:lvl4pPr>
              <a:defRPr sz="2800">
                <a:solidFill>
                  <a:schemeClr val="bg2">
                    <a:lumMod val="75000"/>
                  </a:schemeClr>
                </a:solidFill>
              </a:defRPr>
            </a:lvl4pPr>
            <a:lvl5pPr>
              <a:defRPr sz="28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43169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main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516" y="1379334"/>
            <a:ext cx="7414574" cy="583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318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-0.00033 C -0.00522 -0.00342 -0.0022 -0.01873 -0.0043 -0.02883 C -0.00641 -0.03941 -0.00604 -0.05244 -0.00293 -0.05896 C -0.00201 -0.0601 0.00449 -0.07248 0.00578 -0.07492 C 0.00862 -0.07899 0.0208 -0.08013 0.01961 -0.08534 C 0.01814 -0.09121 0.0033 -0.08844 -0.00302 -0.09365 C -0.00879 -0.09886 -0.01521 -0.09479 -0.01401 -0.08779 C -0.01328 -0.0816 -0.01319 -0.01954 -0.00989 -0.01743 C -0.00888 -0.01661 0.00687 -0.01954 0.0088 -0.01808 C 0.01219 -0.01384 0.02053 -0.04186 0.02263 -0.01629 C 0.02392 0.00521 0.00358 0.00032 -0.00018 -0.00033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46 -0.00016 C 0.00458 0.02199 0.00724 0.0798 0.00669 0.08469 C 0.00632 0.08941 -2.80348E-6 0.09967 -0.00275 0.02866 C -0.01099 -0.03322 -0.02125 -0.04251 -0.02089 -0.04723 C -0.02034 -0.05212 -0.00421 -0.02215 0.00046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5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15330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797425"/>
            <a:ext cx="17327563" cy="49498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3" name="Picture 2" descr="brightcove_ppt_medi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9" y="6218683"/>
            <a:ext cx="6992436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0051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©2018 Brightcove Inc.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6996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ing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brightcove_ppt_marketing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8" y="6218683"/>
            <a:ext cx="9293173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559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terprise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lockup-enterprise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81" y="6210745"/>
            <a:ext cx="9293173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7982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797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1315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69602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pi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8607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indig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6547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ack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31863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011280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5237836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Inc.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61274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788213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0017180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form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964171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365" y="3349625"/>
            <a:ext cx="11990832" cy="2282952"/>
          </a:xfrm>
          <a:prstGeom prst="rect">
            <a:avLst/>
          </a:prstGeom>
          <a:effectLst>
            <a:outerShdw blurRad="50800" dist="38100" dir="5400000" algn="t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8126514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nce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873" y="3349625"/>
            <a:ext cx="7671816" cy="228295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63503079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z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029" y="3355721"/>
            <a:ext cx="10509504" cy="227990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461031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allery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12" y="3273425"/>
            <a:ext cx="9182100" cy="22987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454257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rightcove-perform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1281" y="3273425"/>
            <a:ext cx="9525000" cy="2311151"/>
          </a:xfrm>
          <a:prstGeom prst="rect">
            <a:avLst/>
          </a:prstGeom>
          <a:effectLst>
            <a:outerShdw blurRad="50800" dist="38100" dir="5400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582390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©2018 Brightcove Inc.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35903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©2018 Brightcove Inc.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500"/>
              </a:lnSpc>
              <a:buNone/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40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348479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©2018 Brightcove Inc.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4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903325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sz="400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>
                <a:solidFill>
                  <a:schemeClr val="bg2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bg2">
                    <a:lumMod val="75000"/>
                  </a:schemeClr>
                </a:solidFill>
              </a:defRPr>
            </a:lvl4pPr>
            <a:lvl5pPr>
              <a:defRPr sz="28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©2018 Brightcove Inc.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77558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882403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indig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4782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theme" Target="../theme/theme2.xml"/><Relationship Id="rId9" Type="http://schemas.openxmlformats.org/officeDocument/2006/relationships/image" Target="../media/image5.png"/><Relationship Id="rId10" Type="http://schemas.openxmlformats.org/officeDocument/2006/relationships/image" Target="../media/image1.emf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7.xml"/><Relationship Id="rId12" Type="http://schemas.openxmlformats.org/officeDocument/2006/relationships/theme" Target="../theme/theme3.xml"/><Relationship Id="rId13" Type="http://schemas.openxmlformats.org/officeDocument/2006/relationships/image" Target="../media/image6.png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6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4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2.xml"/><Relationship Id="rId6" Type="http://schemas.openxmlformats.org/officeDocument/2006/relationships/theme" Target="../theme/theme4.xml"/><Relationship Id="rId1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9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theme" Target="../theme/theme5.xml"/><Relationship Id="rId1" Type="http://schemas.openxmlformats.org/officeDocument/2006/relationships/slideLayout" Target="../slideLayouts/slideLayout33.xml"/><Relationship Id="rId2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©2018 Brightcove Inc.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72" r:id="rId1"/>
    <p:sldLayoutId id="2147484515" r:id="rId2"/>
    <p:sldLayoutId id="2147484473" r:id="rId3"/>
    <p:sldLayoutId id="2147484474" r:id="rId4"/>
    <p:sldLayoutId id="2147484495" r:id="rId5"/>
    <p:sldLayoutId id="2147484496" r:id="rId6"/>
    <p:sldLayoutId id="2147484534" r:id="rId7"/>
    <p:sldLayoutId id="2147484537" r:id="rId8"/>
    <p:sldLayoutId id="2147484538" r:id="rId9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4800" b="1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rgbClr val="606163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rgbClr val="606163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EFEFF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rgbClr val="EFEFF0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©2015 Brightcove Inc.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01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7" r:id="rId1"/>
    <p:sldLayoutId id="2147484518" r:id="rId2"/>
    <p:sldLayoutId id="2147484519" r:id="rId3"/>
    <p:sldLayoutId id="2147484520" r:id="rId4"/>
    <p:sldLayoutId id="2147484521" r:id="rId5"/>
    <p:sldLayoutId id="2147484522" r:id="rId6"/>
    <p:sldLayoutId id="2147484535" r:id="rId7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4800" b="1" kern="1200">
          <a:solidFill>
            <a:schemeClr val="bg2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Placeholder 12"/>
          <p:cNvSpPr>
            <a:spLocks noGrp="1"/>
          </p:cNvSpPr>
          <p:nvPr>
            <p:ph type="title"/>
          </p:nvPr>
        </p:nvSpPr>
        <p:spPr bwMode="auto">
          <a:xfrm>
            <a:off x="866775" y="2366011"/>
            <a:ext cx="15594013" cy="2975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77" r:id="rId1"/>
    <p:sldLayoutId id="2147484501" r:id="rId2"/>
    <p:sldLayoutId id="2147484497" r:id="rId3"/>
    <p:sldLayoutId id="2147484498" r:id="rId4"/>
    <p:sldLayoutId id="2147484527" r:id="rId5"/>
    <p:sldLayoutId id="2147484490" r:id="rId6"/>
    <p:sldLayoutId id="2147484491" r:id="rId7"/>
    <p:sldLayoutId id="2147484492" r:id="rId8"/>
    <p:sldLayoutId id="2147484493" r:id="rId9"/>
    <p:sldLayoutId id="2147484525" r:id="rId10"/>
    <p:sldLayoutId id="2147484526" r:id="rId11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7200" b="1" kern="1200">
          <a:solidFill>
            <a:srgbClr val="595959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8072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9" r:id="rId1"/>
    <p:sldLayoutId id="2147484530" r:id="rId2"/>
    <p:sldLayoutId id="2147484531" r:id="rId3"/>
    <p:sldLayoutId id="2147484532" r:id="rId4"/>
    <p:sldLayoutId id="2147484533" r:id="rId5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29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3" r:id="rId1"/>
    <p:sldLayoutId id="2147484511" r:id="rId2"/>
    <p:sldLayoutId id="2147484512" r:id="rId3"/>
    <p:sldLayoutId id="2147484523" r:id="rId4"/>
    <p:sldLayoutId id="2147484524" r:id="rId5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hyperlink" Target="mailto:mboles@brightcove.co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4" Type="http://schemas.openxmlformats.org/officeDocument/2006/relationships/image" Target="../media/image4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png"/><Relationship Id="rId3" Type="http://schemas.openxmlformats.org/officeDocument/2006/relationships/image" Target="../media/image4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Relationship Id="rId3" Type="http://schemas.openxmlformats.org/officeDocument/2006/relationships/image" Target="../media/image4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4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Creating Presentations – </a:t>
            </a:r>
            <a:br>
              <a:rPr lang="en-US" dirty="0" smtClean="0"/>
            </a:br>
            <a:r>
              <a:rPr lang="en-US" dirty="0" smtClean="0"/>
              <a:t>A Checklist of Do’s and Don’ts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Matt Boles, Learning Specialist</a:t>
            </a:r>
          </a:p>
          <a:p>
            <a:r>
              <a:rPr lang="en-US" dirty="0">
                <a:hlinkClick r:id="rId2"/>
              </a:rPr>
              <a:t>mboles@</a:t>
            </a:r>
            <a:r>
              <a:rPr lang="en-US" dirty="0" smtClean="0">
                <a:hlinkClick r:id="rId2"/>
              </a:rPr>
              <a:t>brightcove.com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3480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Presentation Tips from Apple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3572135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Grab </a:t>
            </a:r>
            <a:r>
              <a:rPr lang="en-US" dirty="0" smtClean="0">
                <a:solidFill>
                  <a:srgbClr val="0000FF"/>
                </a:solidFill>
              </a:rPr>
              <a:t>Attention</a:t>
            </a:r>
            <a:r>
              <a:rPr lang="en-US" dirty="0" smtClean="0"/>
              <a:t> - Your </a:t>
            </a:r>
            <a:r>
              <a:rPr lang="en-US" dirty="0"/>
              <a:t>audience will give you about 90 seconds to grab their </a:t>
            </a:r>
            <a:r>
              <a:rPr lang="en-US" dirty="0" smtClean="0"/>
              <a:t>attention </a:t>
            </a:r>
            <a:r>
              <a:rPr lang="mr-IN" dirty="0" smtClean="0"/>
              <a:t>–</a:t>
            </a:r>
            <a:r>
              <a:rPr lang="en-US" dirty="0" smtClean="0"/>
              <a:t> use an effective “hook”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Avoid bullet </a:t>
            </a:r>
            <a:r>
              <a:rPr lang="en-US" dirty="0" smtClean="0">
                <a:solidFill>
                  <a:srgbClr val="0000FF"/>
                </a:solidFill>
              </a:rPr>
              <a:t>points</a:t>
            </a:r>
            <a:r>
              <a:rPr lang="en-US" dirty="0" smtClean="0"/>
              <a:t> - Use </a:t>
            </a:r>
            <a:r>
              <a:rPr lang="en-US" dirty="0"/>
              <a:t>photos, images, and </a:t>
            </a:r>
            <a:r>
              <a:rPr lang="en-US" dirty="0" smtClean="0"/>
              <a:t>words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Create </a:t>
            </a:r>
            <a:r>
              <a:rPr lang="en-US" dirty="0" smtClean="0">
                <a:solidFill>
                  <a:srgbClr val="0000FF"/>
                </a:solidFill>
              </a:rPr>
              <a:t>headlines</a:t>
            </a:r>
            <a:r>
              <a:rPr lang="en-US" dirty="0" smtClean="0"/>
              <a:t> - Don’t make </a:t>
            </a:r>
            <a:r>
              <a:rPr lang="en-US" dirty="0"/>
              <a:t>hard to find the </a:t>
            </a:r>
            <a:r>
              <a:rPr lang="en-US" dirty="0" smtClean="0"/>
              <a:t>headline (or in our case, the learning point)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</a:t>
            </a:r>
            <a:r>
              <a:rPr lang="is-IS" dirty="0" smtClean="0"/>
              <a:t>2018</a:t>
            </a:r>
            <a:r>
              <a:rPr lang="en-US" dirty="0" smtClean="0"/>
              <a:t>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10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891381" y="8759825"/>
            <a:ext cx="145542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>
            <a:lvl1pPr marL="342900" indent="-342900" algn="l" defTabSz="773113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1pPr>
            <a:lvl2pPr marL="5778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2pPr>
            <a:lvl3pPr marL="801688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3pPr>
            <a:lvl4pPr marL="1027113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accent6"/>
                </a:solidFill>
                <a:latin typeface="Arial"/>
                <a:ea typeface="ＭＳ Ｐゴシック" charset="-128"/>
                <a:cs typeface="Arial"/>
              </a:defRPr>
            </a:lvl4pPr>
            <a:lvl5pPr marL="12509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accent6"/>
                </a:solidFill>
                <a:latin typeface="Arial"/>
                <a:ea typeface="ＭＳ Ｐゴシック" charset="-128"/>
                <a:cs typeface="Arial"/>
              </a:defRPr>
            </a:lvl5pPr>
            <a:lvl6pPr marL="425445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027988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801525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7506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smtClean="0"/>
              <a:t>Source: forbes.com</a:t>
            </a:r>
            <a:r>
              <a:rPr lang="en-US" sz="2000" dirty="0"/>
              <a:t> – </a:t>
            </a:r>
            <a:r>
              <a:rPr lang="en-US" sz="2000" dirty="0" smtClean="0"/>
              <a:t>8 </a:t>
            </a:r>
            <a:r>
              <a:rPr lang="en-US" sz="2000" dirty="0"/>
              <a:t>Presentation Techniques You Can Copy From Apple's WWDC </a:t>
            </a:r>
            <a:r>
              <a:rPr lang="en-US" sz="2000" dirty="0" smtClean="0"/>
              <a:t>Keynote</a:t>
            </a:r>
          </a:p>
        </p:txBody>
      </p:sp>
    </p:spTree>
    <p:extLst>
      <p:ext uri="{BB962C8B-B14F-4D97-AF65-F5344CB8AC3E}">
        <p14:creationId xmlns:p14="http://schemas.microsoft.com/office/powerpoint/2010/main" val="394645467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DON’T Just Talk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54512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Learning Pyramid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5607835" cy="684873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Because you speak about a topic, or show words about a topic, doesn’t mean it is learned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</a:t>
            </a:r>
            <a:r>
              <a:rPr lang="is-IS" dirty="0" smtClean="0"/>
              <a:t>2018</a:t>
            </a:r>
            <a:r>
              <a:rPr lang="en-US" dirty="0" smtClean="0"/>
              <a:t>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12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1581" y="1597024"/>
            <a:ext cx="9525000" cy="776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57247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835026"/>
            <a:ext cx="13825230" cy="2743200"/>
          </a:xfrm>
        </p:spPr>
        <p:txBody>
          <a:bodyPr/>
          <a:lstStyle/>
          <a:p>
            <a:r>
              <a:rPr lang="en-US" dirty="0" smtClean="0"/>
              <a:t>DO Structure Presentation to Help Audience Learn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18377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Presentation Structure Increases Learning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</a:t>
            </a:r>
            <a:r>
              <a:rPr lang="is-IS" dirty="0" smtClean="0"/>
              <a:t>2018</a:t>
            </a:r>
            <a:r>
              <a:rPr lang="en-US" dirty="0" smtClean="0"/>
              <a:t>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14</a:t>
            </a:fld>
            <a:r>
              <a:rPr lang="en-US" dirty="0" smtClean="0"/>
              <a:t> |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4942584"/>
              </p:ext>
            </p:extLst>
          </p:nvPr>
        </p:nvGraphicFramePr>
        <p:xfrm>
          <a:off x="738981" y="1932305"/>
          <a:ext cx="15392400" cy="621792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3825330"/>
                <a:gridCol w="1156707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STEP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JUSTIFICATION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Anticipatory Set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Focus students' thoughts on what will be learned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Objectives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Students learn more effectively when they know what they are supposed to be learning and why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Input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 new knowledge, process or skill must be presented in an effective manner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Modeling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It is important for students to "see" what they are learning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Checking</a:t>
                      </a:r>
                      <a:r>
                        <a:rPr lang="en-US" baseline="0" dirty="0" smtClean="0"/>
                        <a:t> for Understanding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It is important to make sure there is understanding of what was presented by asking questions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Guided</a:t>
                      </a:r>
                      <a:r>
                        <a:rPr lang="en-US" baseline="0" dirty="0" smtClean="0"/>
                        <a:t> Practice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 students need to practice the new learning under supervision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Closure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At the end of each topic it is important to review or wrap up the lesson by posing questions to check for successful learning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891381" y="8759825"/>
            <a:ext cx="145542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>
            <a:lvl1pPr marL="342900" indent="-342900" algn="l" defTabSz="773113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1pPr>
            <a:lvl2pPr marL="5778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2pPr>
            <a:lvl3pPr marL="801688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3pPr>
            <a:lvl4pPr marL="1027113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accent6"/>
                </a:solidFill>
                <a:latin typeface="Arial"/>
                <a:ea typeface="ＭＳ Ｐゴシック" charset="-128"/>
                <a:cs typeface="Arial"/>
              </a:defRPr>
            </a:lvl4pPr>
            <a:lvl5pPr marL="12509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accent6"/>
                </a:solidFill>
                <a:latin typeface="Arial"/>
                <a:ea typeface="ＭＳ Ｐゴシック" charset="-128"/>
                <a:cs typeface="Arial"/>
              </a:defRPr>
            </a:lvl5pPr>
            <a:lvl6pPr marL="425445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027988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801525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7506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smtClean="0"/>
              <a:t>Source: Madeline Hunter’s Mastery Learning</a:t>
            </a:r>
          </a:p>
        </p:txBody>
      </p:sp>
    </p:spTree>
    <p:extLst>
      <p:ext uri="{BB962C8B-B14F-4D97-AF65-F5344CB8AC3E}">
        <p14:creationId xmlns:p14="http://schemas.microsoft.com/office/powerpoint/2010/main" val="40532591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For Us 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</a:t>
            </a:r>
            <a:r>
              <a:rPr lang="is-IS" dirty="0" smtClean="0"/>
              <a:t>2018</a:t>
            </a:r>
            <a:r>
              <a:rPr lang="en-US" dirty="0" smtClean="0"/>
              <a:t>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15</a:t>
            </a:fld>
            <a:r>
              <a:rPr lang="en-US" dirty="0" smtClean="0"/>
              <a:t> |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197403"/>
              </p:ext>
            </p:extLst>
          </p:nvPr>
        </p:nvGraphicFramePr>
        <p:xfrm>
          <a:off x="738981" y="1932305"/>
          <a:ext cx="3825330" cy="484632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382533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STEP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Anticipatory Set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Objectives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Input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Modeling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Checking</a:t>
                      </a:r>
                      <a:r>
                        <a:rPr lang="en-US" baseline="0" dirty="0" smtClean="0"/>
                        <a:t> for Understanding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Guided</a:t>
                      </a:r>
                      <a:r>
                        <a:rPr lang="en-US" baseline="0" dirty="0" smtClean="0"/>
                        <a:t> Practice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Closure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891381" y="8759825"/>
            <a:ext cx="145542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>
            <a:lvl1pPr marL="342900" indent="-342900" algn="l" defTabSz="773113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1pPr>
            <a:lvl2pPr marL="5778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2pPr>
            <a:lvl3pPr marL="801688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3pPr>
            <a:lvl4pPr marL="1027113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accent6"/>
                </a:solidFill>
                <a:latin typeface="Arial"/>
                <a:ea typeface="ＭＳ Ｐゴシック" charset="-128"/>
                <a:cs typeface="Arial"/>
              </a:defRPr>
            </a:lvl4pPr>
            <a:lvl5pPr marL="12509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accent6"/>
                </a:solidFill>
                <a:latin typeface="Arial"/>
                <a:ea typeface="ＭＳ Ｐゴシック" charset="-128"/>
                <a:cs typeface="Arial"/>
              </a:defRPr>
            </a:lvl5pPr>
            <a:lvl6pPr marL="425445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027988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801525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7506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smtClean="0"/>
              <a:t>Source: Madeline Hunter’s Mastery Learning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789746" y="2520690"/>
            <a:ext cx="9113035" cy="372453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Tell ‘em what you are going to tell ‘em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Tell ‘em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Tell ‘em what you told ‘em</a:t>
            </a:r>
          </a:p>
          <a:p>
            <a:pPr lvl="1"/>
            <a:endParaRPr lang="en-US" dirty="0" smtClean="0"/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4777581" y="2740025"/>
            <a:ext cx="2133600" cy="2286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4777581" y="2968625"/>
            <a:ext cx="2133600" cy="3048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4777581" y="5711825"/>
            <a:ext cx="1981200" cy="7620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4777581" y="3883025"/>
            <a:ext cx="2133600" cy="4572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4777581" y="4340225"/>
            <a:ext cx="2133600" cy="762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777581" y="4340225"/>
            <a:ext cx="2133600" cy="7620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4777581" y="4340225"/>
            <a:ext cx="2133600" cy="16002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034165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“Signposts” for Shifts in Topics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</a:t>
            </a:r>
            <a:r>
              <a:rPr lang="is-IS" dirty="0" smtClean="0"/>
              <a:t>2018</a:t>
            </a:r>
            <a:r>
              <a:rPr lang="en-US" dirty="0" smtClean="0"/>
              <a:t>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16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853781" y="2054225"/>
            <a:ext cx="11277600" cy="6705600"/>
          </a:xfrm>
        </p:spPr>
        <p:txBody>
          <a:bodyPr/>
          <a:lstStyle/>
          <a:p>
            <a:r>
              <a:rPr lang="en-US" dirty="0" smtClean="0"/>
              <a:t>Presentation/public speaking technique to lead an audience </a:t>
            </a:r>
            <a:r>
              <a:rPr lang="en-US" dirty="0"/>
              <a:t>through the different stages of your presentation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Examples</a:t>
            </a:r>
          </a:p>
          <a:p>
            <a:pPr lvl="1"/>
            <a:r>
              <a:rPr lang="en-US" dirty="0" smtClean="0"/>
              <a:t>“I am now moving on to the next topic”</a:t>
            </a:r>
          </a:p>
          <a:p>
            <a:pPr lvl="1"/>
            <a:r>
              <a:rPr lang="en-US" dirty="0" smtClean="0"/>
              <a:t>Show an demo of next learning point in action</a:t>
            </a:r>
          </a:p>
          <a:p>
            <a:endParaRPr lang="en-US" dirty="0" smtClean="0"/>
          </a:p>
          <a:p>
            <a:r>
              <a:rPr lang="en-US" dirty="0" smtClean="0"/>
              <a:t>Remember, you know the content and flow of your presentation, audience does not</a:t>
            </a:r>
          </a:p>
        </p:txBody>
      </p:sp>
      <p:pic>
        <p:nvPicPr>
          <p:cNvPr id="3" name="Picture 2" descr="signpos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76" y="2235920"/>
            <a:ext cx="4618905" cy="4618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1323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835025"/>
            <a:ext cx="13825230" cy="3749881"/>
          </a:xfrm>
        </p:spPr>
        <p:txBody>
          <a:bodyPr>
            <a:normAutofit/>
          </a:bodyPr>
          <a:lstStyle/>
          <a:p>
            <a:r>
              <a:rPr lang="en-US" dirty="0" smtClean="0"/>
              <a:t>DON’T Overwhelm the Audience with Content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82828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1625"/>
            <a:ext cx="15697200" cy="1449387"/>
          </a:xfrm>
        </p:spPr>
        <p:txBody>
          <a:bodyPr/>
          <a:lstStyle/>
          <a:p>
            <a:r>
              <a:rPr lang="en-US" dirty="0" smtClean="0"/>
              <a:t>Choose Topics That Can Be Presented Multiple Ways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</a:t>
            </a:r>
            <a:r>
              <a:rPr lang="is-IS" dirty="0" smtClean="0"/>
              <a:t>2018</a:t>
            </a:r>
            <a:r>
              <a:rPr lang="en-US" dirty="0" smtClean="0"/>
              <a:t>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18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81" y="1444625"/>
            <a:ext cx="9753600" cy="794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83260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Learning Pyramid Concept Is Not New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</a:t>
            </a:r>
            <a:r>
              <a:rPr lang="is-IS" dirty="0" smtClean="0"/>
              <a:t>2018</a:t>
            </a:r>
            <a:r>
              <a:rPr lang="en-US" dirty="0" smtClean="0"/>
              <a:t>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19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11" name="Picture 10" descr="confuciu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981" y="1749425"/>
            <a:ext cx="7112000" cy="71247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0381" y="2816225"/>
            <a:ext cx="84709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61255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781" y="300038"/>
            <a:ext cx="15316199" cy="1449387"/>
          </a:xfrm>
        </p:spPr>
        <p:txBody>
          <a:bodyPr/>
          <a:lstStyle/>
          <a:p>
            <a:r>
              <a:rPr lang="en-US" sz="4400" dirty="0" smtClean="0"/>
              <a:t>You Have a Challenges: 1. Word Cloud for Presentations</a:t>
            </a:r>
            <a:endParaRPr lang="en-US" sz="4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©2018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1181" y="1597025"/>
            <a:ext cx="11353800" cy="7553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4566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It Comes to Content Selection 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</a:t>
            </a:r>
            <a:r>
              <a:rPr lang="is-IS" dirty="0" smtClean="0"/>
              <a:t>2018</a:t>
            </a:r>
            <a:r>
              <a:rPr lang="en-US" dirty="0" smtClean="0"/>
              <a:t> Brightcove Inc..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20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41346" y="1911090"/>
            <a:ext cx="14751835" cy="6848735"/>
          </a:xfrm>
          <a:prstGeom prst="rect">
            <a:avLst/>
          </a:prstGeom>
        </p:spPr>
        <p:txBody>
          <a:bodyPr/>
          <a:lstStyle>
            <a:lvl1pPr marL="342900" indent="-342900" algn="l" defTabSz="773113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1pPr>
            <a:lvl2pPr marL="5778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2pPr>
            <a:lvl3pPr marL="801688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3pPr>
            <a:lvl4pPr marL="1027113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4pPr>
            <a:lvl5pPr marL="12509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5pPr>
            <a:lvl6pPr marL="425445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027988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801525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7506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DO</a:t>
            </a:r>
            <a:r>
              <a:rPr lang="en-US" dirty="0" smtClean="0"/>
              <a:t>: </a:t>
            </a:r>
            <a:r>
              <a:rPr lang="en-US" b="1" i="1" dirty="0" smtClean="0"/>
              <a:t>Teach</a:t>
            </a:r>
            <a:r>
              <a:rPr lang="en-US" dirty="0" smtClean="0"/>
              <a:t> </a:t>
            </a:r>
            <a:r>
              <a:rPr lang="en-US" dirty="0"/>
              <a:t>fewer learning points that attendees </a:t>
            </a:r>
            <a:r>
              <a:rPr lang="en-US" dirty="0" smtClean="0"/>
              <a:t>remember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DON’T</a:t>
            </a:r>
            <a:r>
              <a:rPr lang="en-US" dirty="0" smtClean="0"/>
              <a:t>: </a:t>
            </a:r>
            <a:r>
              <a:rPr lang="en-US" b="1" i="1" dirty="0" smtClean="0"/>
              <a:t>Present</a:t>
            </a:r>
            <a:r>
              <a:rPr lang="en-US" dirty="0" smtClean="0"/>
              <a:t> </a:t>
            </a:r>
            <a:r>
              <a:rPr lang="en-US" dirty="0" smtClean="0"/>
              <a:t>many </a:t>
            </a:r>
            <a:r>
              <a:rPr lang="en-US" dirty="0"/>
              <a:t>leaning points that are </a:t>
            </a:r>
            <a:r>
              <a:rPr lang="en-US" dirty="0" smtClean="0"/>
              <a:t>nearly immediately </a:t>
            </a:r>
            <a:r>
              <a:rPr lang="en-US" dirty="0" smtClean="0"/>
              <a:t>forgotten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451157"/>
      </p:ext>
    </p:extLst>
  </p:cSld>
  <p:clrMapOvr>
    <a:masterClrMapping/>
  </p:clrMapOvr>
  <p:transition xmlns:p14="http://schemas.microsoft.com/office/powerpoint/2010/main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2153171"/>
          </a:xfrm>
        </p:spPr>
        <p:txBody>
          <a:bodyPr/>
          <a:lstStyle/>
          <a:p>
            <a:r>
              <a:rPr lang="en-US" dirty="0" smtClean="0"/>
              <a:t>Tell ‘Em What You Told ‘Em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74806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DO</a:t>
            </a:r>
            <a:r>
              <a:rPr lang="en-US" dirty="0"/>
              <a:t> Grab the Audience’s </a:t>
            </a:r>
            <a:r>
              <a:rPr lang="en-US" dirty="0" smtClean="0"/>
              <a:t>Attention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</a:t>
            </a:r>
            <a:r>
              <a:rPr lang="is-IS" dirty="0" smtClean="0"/>
              <a:t>2018</a:t>
            </a:r>
            <a:r>
              <a:rPr lang="en-US" dirty="0" smtClean="0"/>
              <a:t> Brightcove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22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1181" y="4340225"/>
            <a:ext cx="5321300" cy="508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981" y="2054225"/>
            <a:ext cx="91313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28922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DON’T</a:t>
            </a:r>
            <a:r>
              <a:rPr lang="en-US" dirty="0" smtClean="0"/>
              <a:t> </a:t>
            </a:r>
            <a:r>
              <a:rPr lang="en-US" dirty="0"/>
              <a:t>Annoy the </a:t>
            </a:r>
            <a:r>
              <a:rPr lang="en-US" dirty="0" smtClean="0"/>
              <a:t>Audience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</a:t>
            </a:r>
            <a:r>
              <a:rPr lang="is-IS" dirty="0" smtClean="0"/>
              <a:t>2018</a:t>
            </a:r>
            <a:r>
              <a:rPr lang="en-US" dirty="0" smtClean="0"/>
              <a:t> Brightcove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23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2581" y="1901825"/>
            <a:ext cx="10210800" cy="693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4778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DON’T</a:t>
            </a:r>
            <a:r>
              <a:rPr lang="en-US" dirty="0" smtClean="0"/>
              <a:t> Just Talk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</a:t>
            </a:r>
            <a:r>
              <a:rPr lang="is-IS" dirty="0" smtClean="0"/>
              <a:t>2018</a:t>
            </a:r>
            <a:r>
              <a:rPr lang="en-US" dirty="0" smtClean="0"/>
              <a:t> Brightcove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24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6781" y="1825625"/>
            <a:ext cx="4165600" cy="740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47615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10381" y="2587625"/>
            <a:ext cx="6934200" cy="2895600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5" y="300038"/>
            <a:ext cx="15209035" cy="1449387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DO</a:t>
            </a:r>
            <a:r>
              <a:rPr lang="en-US" dirty="0" smtClean="0"/>
              <a:t> </a:t>
            </a:r>
            <a:r>
              <a:rPr lang="en-US" dirty="0"/>
              <a:t>Structure Presentation to Help Audience </a:t>
            </a:r>
            <a:r>
              <a:rPr lang="en-US" dirty="0" smtClean="0"/>
              <a:t>Learn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</a:t>
            </a:r>
            <a:r>
              <a:rPr lang="is-IS" dirty="0" smtClean="0"/>
              <a:t>2018</a:t>
            </a:r>
            <a:r>
              <a:rPr lang="en-US" dirty="0" smtClean="0"/>
              <a:t> Brightcove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25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781" y="2740025"/>
            <a:ext cx="6553200" cy="25781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7781" y="3959225"/>
            <a:ext cx="4584743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41945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DON’T</a:t>
            </a:r>
            <a:r>
              <a:rPr lang="en-US" dirty="0" smtClean="0"/>
              <a:t> </a:t>
            </a:r>
            <a:r>
              <a:rPr lang="en-US" dirty="0"/>
              <a:t>Overwhelm the Audience with </a:t>
            </a:r>
            <a:r>
              <a:rPr lang="en-US" dirty="0" smtClean="0"/>
              <a:t>Content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</a:t>
            </a:r>
            <a:r>
              <a:rPr lang="is-IS" dirty="0" smtClean="0"/>
              <a:t>2018</a:t>
            </a:r>
            <a:r>
              <a:rPr lang="en-US" dirty="0" smtClean="0"/>
              <a:t> Brightcove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26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41346" y="1911090"/>
            <a:ext cx="15877477" cy="6848735"/>
          </a:xfrm>
          <a:prstGeom prst="rect">
            <a:avLst/>
          </a:prstGeom>
        </p:spPr>
        <p:txBody>
          <a:bodyPr/>
          <a:lstStyle>
            <a:lvl1pPr marL="342900" indent="-342900" algn="l" defTabSz="773113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1pPr>
            <a:lvl2pPr marL="5778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2pPr>
            <a:lvl3pPr marL="801688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3pPr>
            <a:lvl4pPr marL="1027113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4pPr>
            <a:lvl5pPr marL="12509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5pPr>
            <a:lvl6pPr marL="425445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027988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801525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7506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Chose five essential learning points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43334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2153171"/>
          </a:xfrm>
        </p:spPr>
        <p:txBody>
          <a:bodyPr/>
          <a:lstStyle/>
          <a:p>
            <a:r>
              <a:rPr lang="en-US" dirty="0" smtClean="0"/>
              <a:t>Moving Forward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5453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Major Sections for a PLAY 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en-US" dirty="0" smtClean="0"/>
              <a:t>The “hook” – Grab attention </a:t>
            </a:r>
            <a:r>
              <a:rPr lang="mr-IN" dirty="0" smtClean="0"/>
              <a:t>–</a:t>
            </a:r>
            <a:r>
              <a:rPr lang="en-US" dirty="0" smtClean="0"/>
              <a:t> remember, you’ve got 90 seconds (at least demo what you are going to discuss)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State objectives/learning points – What major points should attendees learn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Content – Objectives/learning points material that teaches why/</a:t>
            </a:r>
            <a:r>
              <a:rPr lang="en-US" dirty="0" smtClean="0"/>
              <a:t>how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Review – All your major objectives/learning points reviewed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Q </a:t>
            </a:r>
            <a:r>
              <a:rPr lang="en-US" dirty="0" smtClean="0"/>
              <a:t>&amp; A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</a:t>
            </a:r>
            <a:r>
              <a:rPr lang="is-IS" dirty="0" smtClean="0"/>
              <a:t>2018</a:t>
            </a:r>
            <a:r>
              <a:rPr lang="en-US" dirty="0" smtClean="0"/>
              <a:t>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44458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smtClean="0"/>
              <a:t>Checklist for various To Do items and other resources</a:t>
            </a:r>
          </a:p>
          <a:p>
            <a:pPr lvl="1"/>
            <a:r>
              <a:rPr lang="en-US" dirty="0" smtClean="0"/>
              <a:t>This presentation</a:t>
            </a:r>
          </a:p>
          <a:p>
            <a:pPr lvl="1"/>
            <a:r>
              <a:rPr lang="en-US" dirty="0" smtClean="0"/>
              <a:t>A PLAY template will be supplied for use</a:t>
            </a:r>
          </a:p>
          <a:p>
            <a:pPr lvl="1"/>
            <a:r>
              <a:rPr lang="en-US" dirty="0" smtClean="0"/>
              <a:t>List of royalty free photos/artwork/video (in checklist)</a:t>
            </a:r>
          </a:p>
          <a:p>
            <a:pPr lvl="1"/>
            <a:r>
              <a:rPr lang="en-US" dirty="0" smtClean="0"/>
              <a:t>One Learning Services team member will review your presentation and work with you if improvements are needed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</a:t>
            </a:r>
            <a:r>
              <a:rPr lang="is-IS" dirty="0" smtClean="0"/>
              <a:t>2018</a:t>
            </a:r>
            <a:r>
              <a:rPr lang="en-US" dirty="0" smtClean="0"/>
              <a:t>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29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4425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581" y="300038"/>
            <a:ext cx="15392399" cy="1449387"/>
          </a:xfrm>
        </p:spPr>
        <p:txBody>
          <a:bodyPr/>
          <a:lstStyle/>
          <a:p>
            <a:r>
              <a:rPr lang="en-US" sz="4400" dirty="0" smtClean="0"/>
              <a:t>You Have a Challenges: 2. Your Time</a:t>
            </a:r>
            <a:endParaRPr lang="en-US" sz="4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©2018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3" name="Picture 2" descr="alarm-cloc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581" y="1597025"/>
            <a:ext cx="7769225" cy="776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43057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Moving Forward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smtClean="0"/>
              <a:t>Use the checklist when creating your PLAY presentations</a:t>
            </a:r>
          </a:p>
          <a:p>
            <a:pPr lvl="1"/>
            <a:r>
              <a:rPr lang="en-US" dirty="0" smtClean="0"/>
              <a:t>Practice delivery of the presentation numerous times to ensure correct timing and smooth delivery</a:t>
            </a:r>
          </a:p>
          <a:p>
            <a:pPr lvl="1"/>
            <a:r>
              <a:rPr lang="en-US" dirty="0" smtClean="0"/>
              <a:t>Timeline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</a:t>
            </a:r>
            <a:r>
              <a:rPr lang="is-IS" dirty="0" smtClean="0"/>
              <a:t>2018</a:t>
            </a:r>
            <a:r>
              <a:rPr lang="en-US" dirty="0" smtClean="0"/>
              <a:t>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30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581" y="4492625"/>
            <a:ext cx="10331178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10875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Thank You!	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Matt Boles</a:t>
            </a:r>
          </a:p>
          <a:p>
            <a:r>
              <a:rPr lang="en-US" dirty="0" smtClean="0"/>
              <a:t>mboles@brightcove.com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1847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 You Should Learn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33080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2781" y="1901826"/>
            <a:ext cx="11946042" cy="68580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DO</a:t>
            </a:r>
            <a:r>
              <a:rPr lang="en-US" dirty="0"/>
              <a:t> Grab the Audience’s </a:t>
            </a:r>
            <a:r>
              <a:rPr lang="en-US" dirty="0" smtClean="0"/>
              <a:t>Attention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DON’T</a:t>
            </a:r>
            <a:r>
              <a:rPr lang="en-US" dirty="0"/>
              <a:t> Annoy the </a:t>
            </a:r>
            <a:r>
              <a:rPr lang="en-US" dirty="0" smtClean="0"/>
              <a:t>Audience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DON’T</a:t>
            </a:r>
            <a:r>
              <a:rPr lang="en-US" dirty="0"/>
              <a:t> Just </a:t>
            </a:r>
            <a:r>
              <a:rPr lang="en-US" dirty="0" smtClean="0"/>
              <a:t>Talk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DO</a:t>
            </a:r>
            <a:r>
              <a:rPr lang="en-US" dirty="0"/>
              <a:t> Structure Presentation to Help Audience </a:t>
            </a:r>
            <a:r>
              <a:rPr lang="en-US" dirty="0" smtClean="0"/>
              <a:t>Learn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DON’T</a:t>
            </a:r>
            <a:r>
              <a:rPr lang="en-US" dirty="0"/>
              <a:t> Overwhelm the Audience with Content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©2018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 descr="bullseye-with-arrow (2)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181" y="3121025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80023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DO Grab the Audience’s Attention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5432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Attention Grabbing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981" y="1901826"/>
            <a:ext cx="4953000" cy="1447799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>
                <a:solidFill>
                  <a:srgbClr val="0000FF"/>
                </a:solidFill>
              </a:rPr>
              <a:t>Use Humor or Element of Surprise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</a:t>
            </a:r>
            <a:r>
              <a:rPr lang="is-IS" dirty="0" smtClean="0"/>
              <a:t>2018</a:t>
            </a:r>
            <a:r>
              <a:rPr lang="en-US" dirty="0" smtClean="0"/>
              <a:t>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7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12397581" y="2054225"/>
            <a:ext cx="2895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>
            <a:lvl1pPr marL="342900" indent="-342900" algn="l" defTabSz="773113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1pPr>
            <a:lvl2pPr marL="5778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2pPr>
            <a:lvl3pPr marL="801688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3pPr>
            <a:lvl4pPr marL="1027113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accent6"/>
                </a:solidFill>
                <a:latin typeface="Arial"/>
                <a:ea typeface="ＭＳ Ｐゴシック" charset="-128"/>
                <a:cs typeface="Arial"/>
              </a:defRPr>
            </a:lvl4pPr>
            <a:lvl5pPr marL="12509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accent6"/>
                </a:solidFill>
                <a:latin typeface="Arial"/>
                <a:ea typeface="ＭＳ Ｐゴシック" charset="-128"/>
                <a:cs typeface="Arial"/>
              </a:defRPr>
            </a:lvl5pPr>
            <a:lvl6pPr marL="425445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027988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801525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7506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rgbClr val="0000FF"/>
                </a:solidFill>
              </a:rPr>
              <a:t>Tell a Story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6533356" y="1901825"/>
            <a:ext cx="2971800" cy="1447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>
            <a:lvl1pPr marL="342900" indent="-342900" algn="l" defTabSz="773113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1pPr>
            <a:lvl2pPr marL="5778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2pPr>
            <a:lvl3pPr marL="801688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3pPr>
            <a:lvl4pPr marL="1027113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accent6"/>
                </a:solidFill>
                <a:latin typeface="Arial"/>
                <a:ea typeface="ＭＳ Ｐゴシック" charset="-128"/>
                <a:cs typeface="Arial"/>
              </a:defRPr>
            </a:lvl4pPr>
            <a:lvl5pPr marL="12509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accent6"/>
                </a:solidFill>
                <a:latin typeface="Arial"/>
                <a:ea typeface="ＭＳ Ｐゴシック" charset="-128"/>
                <a:cs typeface="Arial"/>
              </a:defRPr>
            </a:lvl5pPr>
            <a:lvl6pPr marL="425445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027988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801525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7506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 smtClean="0">
                <a:solidFill>
                  <a:srgbClr val="0000FF"/>
                </a:solidFill>
              </a:rPr>
              <a:t>Involve the </a:t>
            </a:r>
            <a:r>
              <a:rPr lang="en-US" dirty="0" smtClean="0">
                <a:solidFill>
                  <a:srgbClr val="0000FF"/>
                </a:solidFill>
              </a:rPr>
              <a:t>Audience / Make </a:t>
            </a:r>
            <a:r>
              <a:rPr lang="en-US" dirty="0" smtClean="0">
                <a:solidFill>
                  <a:srgbClr val="0000FF"/>
                </a:solidFill>
              </a:rPr>
              <a:t>It Personal</a:t>
            </a:r>
            <a:endParaRPr lang="en-US" dirty="0" smtClean="0">
              <a:solidFill>
                <a:srgbClr val="0000FF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1413257" y="2968624"/>
            <a:ext cx="4946724" cy="4953001"/>
            <a:chOff x="5691981" y="2816225"/>
            <a:chExt cx="5003800" cy="5010150"/>
          </a:xfrm>
        </p:grpSpPr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5691981" y="2816225"/>
              <a:ext cx="2495550" cy="3001962"/>
            </a:xfrm>
            <a:custGeom>
              <a:avLst/>
              <a:gdLst>
                <a:gd name="T0" fmla="*/ 1956 w 2151"/>
                <a:gd name="T1" fmla="*/ 861 h 2586"/>
                <a:gd name="T2" fmla="*/ 2010 w 2151"/>
                <a:gd name="T3" fmla="*/ 884 h 2586"/>
                <a:gd name="T4" fmla="*/ 2054 w 2151"/>
                <a:gd name="T5" fmla="*/ 931 h 2586"/>
                <a:gd name="T6" fmla="*/ 2075 w 2151"/>
                <a:gd name="T7" fmla="*/ 965 h 2586"/>
                <a:gd name="T8" fmla="*/ 2104 w 2151"/>
                <a:gd name="T9" fmla="*/ 988 h 2586"/>
                <a:gd name="T10" fmla="*/ 2132 w 2151"/>
                <a:gd name="T11" fmla="*/ 983 h 2586"/>
                <a:gd name="T12" fmla="*/ 2148 w 2151"/>
                <a:gd name="T13" fmla="*/ 955 h 2586"/>
                <a:gd name="T14" fmla="*/ 0 w 2151"/>
                <a:gd name="T15" fmla="*/ 0 h 2586"/>
                <a:gd name="T16" fmla="*/ 933 w 2151"/>
                <a:gd name="T17" fmla="*/ 2156 h 2586"/>
                <a:gd name="T18" fmla="*/ 965 w 2151"/>
                <a:gd name="T19" fmla="*/ 2161 h 2586"/>
                <a:gd name="T20" fmla="*/ 988 w 2151"/>
                <a:gd name="T21" fmla="*/ 2182 h 2586"/>
                <a:gd name="T22" fmla="*/ 985 w 2151"/>
                <a:gd name="T23" fmla="*/ 2210 h 2586"/>
                <a:gd name="T24" fmla="*/ 957 w 2151"/>
                <a:gd name="T25" fmla="*/ 2239 h 2586"/>
                <a:gd name="T26" fmla="*/ 918 w 2151"/>
                <a:gd name="T27" fmla="*/ 2264 h 2586"/>
                <a:gd name="T28" fmla="*/ 879 w 2151"/>
                <a:gd name="T29" fmla="*/ 2309 h 2586"/>
                <a:gd name="T30" fmla="*/ 859 w 2151"/>
                <a:gd name="T31" fmla="*/ 2368 h 2586"/>
                <a:gd name="T32" fmla="*/ 863 w 2151"/>
                <a:gd name="T33" fmla="*/ 2426 h 2586"/>
                <a:gd name="T34" fmla="*/ 900 w 2151"/>
                <a:gd name="T35" fmla="*/ 2498 h 2586"/>
                <a:gd name="T36" fmla="*/ 968 w 2151"/>
                <a:gd name="T37" fmla="*/ 2552 h 2586"/>
                <a:gd name="T38" fmla="*/ 1058 w 2151"/>
                <a:gd name="T39" fmla="*/ 2582 h 2586"/>
                <a:gd name="T40" fmla="*/ 1133 w 2151"/>
                <a:gd name="T41" fmla="*/ 2584 h 2586"/>
                <a:gd name="T42" fmla="*/ 1227 w 2151"/>
                <a:gd name="T43" fmla="*/ 2561 h 2586"/>
                <a:gd name="T44" fmla="*/ 1300 w 2151"/>
                <a:gd name="T45" fmla="*/ 2513 h 2586"/>
                <a:gd name="T46" fmla="*/ 1346 w 2151"/>
                <a:gd name="T47" fmla="*/ 2444 h 2586"/>
                <a:gd name="T48" fmla="*/ 1357 w 2151"/>
                <a:gd name="T49" fmla="*/ 2386 h 2586"/>
                <a:gd name="T50" fmla="*/ 1344 w 2151"/>
                <a:gd name="T51" fmla="*/ 2322 h 2586"/>
                <a:gd name="T52" fmla="*/ 1313 w 2151"/>
                <a:gd name="T53" fmla="*/ 2278 h 2586"/>
                <a:gd name="T54" fmla="*/ 1269 w 2151"/>
                <a:gd name="T55" fmla="*/ 2244 h 2586"/>
                <a:gd name="T56" fmla="*/ 1235 w 2151"/>
                <a:gd name="T57" fmla="*/ 2218 h 2586"/>
                <a:gd name="T58" fmla="*/ 1225 w 2151"/>
                <a:gd name="T59" fmla="*/ 2189 h 2586"/>
                <a:gd name="T60" fmla="*/ 1242 w 2151"/>
                <a:gd name="T61" fmla="*/ 2166 h 2586"/>
                <a:gd name="T62" fmla="*/ 1282 w 2151"/>
                <a:gd name="T63" fmla="*/ 2156 h 2586"/>
                <a:gd name="T64" fmla="*/ 2151 w 2151"/>
                <a:gd name="T65" fmla="*/ 1281 h 2586"/>
                <a:gd name="T66" fmla="*/ 2146 w 2151"/>
                <a:gd name="T67" fmla="*/ 1248 h 2586"/>
                <a:gd name="T68" fmla="*/ 2125 w 2151"/>
                <a:gd name="T69" fmla="*/ 1225 h 2586"/>
                <a:gd name="T70" fmla="*/ 2097 w 2151"/>
                <a:gd name="T71" fmla="*/ 1229 h 2586"/>
                <a:gd name="T72" fmla="*/ 2068 w 2151"/>
                <a:gd name="T73" fmla="*/ 1258 h 2586"/>
                <a:gd name="T74" fmla="*/ 2044 w 2151"/>
                <a:gd name="T75" fmla="*/ 1295 h 2586"/>
                <a:gd name="T76" fmla="*/ 1998 w 2151"/>
                <a:gd name="T77" fmla="*/ 1336 h 2586"/>
                <a:gd name="T78" fmla="*/ 1940 w 2151"/>
                <a:gd name="T79" fmla="*/ 1356 h 2586"/>
                <a:gd name="T80" fmla="*/ 1881 w 2151"/>
                <a:gd name="T81" fmla="*/ 1351 h 2586"/>
                <a:gd name="T82" fmla="*/ 1809 w 2151"/>
                <a:gd name="T83" fmla="*/ 1313 h 2586"/>
                <a:gd name="T84" fmla="*/ 1756 w 2151"/>
                <a:gd name="T85" fmla="*/ 1247 h 2586"/>
                <a:gd name="T86" fmla="*/ 1725 w 2151"/>
                <a:gd name="T87" fmla="*/ 1157 h 2586"/>
                <a:gd name="T88" fmla="*/ 1722 w 2151"/>
                <a:gd name="T89" fmla="*/ 1081 h 2586"/>
                <a:gd name="T90" fmla="*/ 1746 w 2151"/>
                <a:gd name="T91" fmla="*/ 988 h 2586"/>
                <a:gd name="T92" fmla="*/ 1795 w 2151"/>
                <a:gd name="T93" fmla="*/ 913 h 2586"/>
                <a:gd name="T94" fmla="*/ 1862 w 2151"/>
                <a:gd name="T95" fmla="*/ 868 h 2586"/>
                <a:gd name="T96" fmla="*/ 1922 w 2151"/>
                <a:gd name="T97" fmla="*/ 856 h 2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51" h="2586">
                  <a:moveTo>
                    <a:pt x="1922" y="856"/>
                  </a:moveTo>
                  <a:lnTo>
                    <a:pt x="1922" y="856"/>
                  </a:lnTo>
                  <a:lnTo>
                    <a:pt x="1940" y="858"/>
                  </a:lnTo>
                  <a:lnTo>
                    <a:pt x="1956" y="861"/>
                  </a:lnTo>
                  <a:lnTo>
                    <a:pt x="1971" y="864"/>
                  </a:lnTo>
                  <a:lnTo>
                    <a:pt x="1985" y="871"/>
                  </a:lnTo>
                  <a:lnTo>
                    <a:pt x="1998" y="877"/>
                  </a:lnTo>
                  <a:lnTo>
                    <a:pt x="2010" y="884"/>
                  </a:lnTo>
                  <a:lnTo>
                    <a:pt x="2019" y="892"/>
                  </a:lnTo>
                  <a:lnTo>
                    <a:pt x="2029" y="900"/>
                  </a:lnTo>
                  <a:lnTo>
                    <a:pt x="2044" y="916"/>
                  </a:lnTo>
                  <a:lnTo>
                    <a:pt x="2054" y="931"/>
                  </a:lnTo>
                  <a:lnTo>
                    <a:pt x="2062" y="944"/>
                  </a:lnTo>
                  <a:lnTo>
                    <a:pt x="2062" y="944"/>
                  </a:lnTo>
                  <a:lnTo>
                    <a:pt x="2068" y="955"/>
                  </a:lnTo>
                  <a:lnTo>
                    <a:pt x="2075" y="965"/>
                  </a:lnTo>
                  <a:lnTo>
                    <a:pt x="2083" y="973"/>
                  </a:lnTo>
                  <a:lnTo>
                    <a:pt x="2089" y="980"/>
                  </a:lnTo>
                  <a:lnTo>
                    <a:pt x="2097" y="985"/>
                  </a:lnTo>
                  <a:lnTo>
                    <a:pt x="2104" y="988"/>
                  </a:lnTo>
                  <a:lnTo>
                    <a:pt x="2112" y="988"/>
                  </a:lnTo>
                  <a:lnTo>
                    <a:pt x="2119" y="988"/>
                  </a:lnTo>
                  <a:lnTo>
                    <a:pt x="2125" y="986"/>
                  </a:lnTo>
                  <a:lnTo>
                    <a:pt x="2132" y="983"/>
                  </a:lnTo>
                  <a:lnTo>
                    <a:pt x="2136" y="978"/>
                  </a:lnTo>
                  <a:lnTo>
                    <a:pt x="2141" y="972"/>
                  </a:lnTo>
                  <a:lnTo>
                    <a:pt x="2146" y="965"/>
                  </a:lnTo>
                  <a:lnTo>
                    <a:pt x="2148" y="955"/>
                  </a:lnTo>
                  <a:lnTo>
                    <a:pt x="2151" y="944"/>
                  </a:lnTo>
                  <a:lnTo>
                    <a:pt x="2151" y="931"/>
                  </a:lnTo>
                  <a:lnTo>
                    <a:pt x="2151" y="0"/>
                  </a:lnTo>
                  <a:lnTo>
                    <a:pt x="0" y="0"/>
                  </a:lnTo>
                  <a:lnTo>
                    <a:pt x="0" y="2155"/>
                  </a:lnTo>
                  <a:lnTo>
                    <a:pt x="495" y="2155"/>
                  </a:lnTo>
                  <a:lnTo>
                    <a:pt x="495" y="2156"/>
                  </a:lnTo>
                  <a:lnTo>
                    <a:pt x="933" y="2156"/>
                  </a:lnTo>
                  <a:lnTo>
                    <a:pt x="933" y="2156"/>
                  </a:lnTo>
                  <a:lnTo>
                    <a:pt x="946" y="2156"/>
                  </a:lnTo>
                  <a:lnTo>
                    <a:pt x="955" y="2158"/>
                  </a:lnTo>
                  <a:lnTo>
                    <a:pt x="965" y="2161"/>
                  </a:lnTo>
                  <a:lnTo>
                    <a:pt x="973" y="2166"/>
                  </a:lnTo>
                  <a:lnTo>
                    <a:pt x="980" y="2171"/>
                  </a:lnTo>
                  <a:lnTo>
                    <a:pt x="985" y="2176"/>
                  </a:lnTo>
                  <a:lnTo>
                    <a:pt x="988" y="2182"/>
                  </a:lnTo>
                  <a:lnTo>
                    <a:pt x="989" y="2189"/>
                  </a:lnTo>
                  <a:lnTo>
                    <a:pt x="989" y="2195"/>
                  </a:lnTo>
                  <a:lnTo>
                    <a:pt x="988" y="2203"/>
                  </a:lnTo>
                  <a:lnTo>
                    <a:pt x="985" y="2210"/>
                  </a:lnTo>
                  <a:lnTo>
                    <a:pt x="980" y="2218"/>
                  </a:lnTo>
                  <a:lnTo>
                    <a:pt x="975" y="2225"/>
                  </a:lnTo>
                  <a:lnTo>
                    <a:pt x="967" y="2233"/>
                  </a:lnTo>
                  <a:lnTo>
                    <a:pt x="957" y="2239"/>
                  </a:lnTo>
                  <a:lnTo>
                    <a:pt x="946" y="2244"/>
                  </a:lnTo>
                  <a:lnTo>
                    <a:pt x="946" y="2244"/>
                  </a:lnTo>
                  <a:lnTo>
                    <a:pt x="931" y="2252"/>
                  </a:lnTo>
                  <a:lnTo>
                    <a:pt x="918" y="2264"/>
                  </a:lnTo>
                  <a:lnTo>
                    <a:pt x="902" y="2278"/>
                  </a:lnTo>
                  <a:lnTo>
                    <a:pt x="893" y="2288"/>
                  </a:lnTo>
                  <a:lnTo>
                    <a:pt x="885" y="2298"/>
                  </a:lnTo>
                  <a:lnTo>
                    <a:pt x="879" y="2309"/>
                  </a:lnTo>
                  <a:lnTo>
                    <a:pt x="871" y="2322"/>
                  </a:lnTo>
                  <a:lnTo>
                    <a:pt x="866" y="2335"/>
                  </a:lnTo>
                  <a:lnTo>
                    <a:pt x="861" y="2351"/>
                  </a:lnTo>
                  <a:lnTo>
                    <a:pt x="859" y="2368"/>
                  </a:lnTo>
                  <a:lnTo>
                    <a:pt x="858" y="2386"/>
                  </a:lnTo>
                  <a:lnTo>
                    <a:pt x="858" y="2386"/>
                  </a:lnTo>
                  <a:lnTo>
                    <a:pt x="859" y="2405"/>
                  </a:lnTo>
                  <a:lnTo>
                    <a:pt x="863" y="2426"/>
                  </a:lnTo>
                  <a:lnTo>
                    <a:pt x="869" y="2444"/>
                  </a:lnTo>
                  <a:lnTo>
                    <a:pt x="877" y="2464"/>
                  </a:lnTo>
                  <a:lnTo>
                    <a:pt x="889" y="2482"/>
                  </a:lnTo>
                  <a:lnTo>
                    <a:pt x="900" y="2498"/>
                  </a:lnTo>
                  <a:lnTo>
                    <a:pt x="915" y="2513"/>
                  </a:lnTo>
                  <a:lnTo>
                    <a:pt x="931" y="2527"/>
                  </a:lnTo>
                  <a:lnTo>
                    <a:pt x="949" y="2540"/>
                  </a:lnTo>
                  <a:lnTo>
                    <a:pt x="968" y="2552"/>
                  </a:lnTo>
                  <a:lnTo>
                    <a:pt x="988" y="2561"/>
                  </a:lnTo>
                  <a:lnTo>
                    <a:pt x="1011" y="2569"/>
                  </a:lnTo>
                  <a:lnTo>
                    <a:pt x="1033" y="2578"/>
                  </a:lnTo>
                  <a:lnTo>
                    <a:pt x="1058" y="2582"/>
                  </a:lnTo>
                  <a:lnTo>
                    <a:pt x="1082" y="2584"/>
                  </a:lnTo>
                  <a:lnTo>
                    <a:pt x="1108" y="2586"/>
                  </a:lnTo>
                  <a:lnTo>
                    <a:pt x="1108" y="2586"/>
                  </a:lnTo>
                  <a:lnTo>
                    <a:pt x="1133" y="2584"/>
                  </a:lnTo>
                  <a:lnTo>
                    <a:pt x="1157" y="2582"/>
                  </a:lnTo>
                  <a:lnTo>
                    <a:pt x="1181" y="2578"/>
                  </a:lnTo>
                  <a:lnTo>
                    <a:pt x="1204" y="2569"/>
                  </a:lnTo>
                  <a:lnTo>
                    <a:pt x="1227" y="2561"/>
                  </a:lnTo>
                  <a:lnTo>
                    <a:pt x="1247" y="2552"/>
                  </a:lnTo>
                  <a:lnTo>
                    <a:pt x="1266" y="2540"/>
                  </a:lnTo>
                  <a:lnTo>
                    <a:pt x="1284" y="2527"/>
                  </a:lnTo>
                  <a:lnTo>
                    <a:pt x="1300" y="2513"/>
                  </a:lnTo>
                  <a:lnTo>
                    <a:pt x="1315" y="2498"/>
                  </a:lnTo>
                  <a:lnTo>
                    <a:pt x="1326" y="2482"/>
                  </a:lnTo>
                  <a:lnTo>
                    <a:pt x="1338" y="2464"/>
                  </a:lnTo>
                  <a:lnTo>
                    <a:pt x="1346" y="2444"/>
                  </a:lnTo>
                  <a:lnTo>
                    <a:pt x="1352" y="2426"/>
                  </a:lnTo>
                  <a:lnTo>
                    <a:pt x="1356" y="2405"/>
                  </a:lnTo>
                  <a:lnTo>
                    <a:pt x="1357" y="2386"/>
                  </a:lnTo>
                  <a:lnTo>
                    <a:pt x="1357" y="2386"/>
                  </a:lnTo>
                  <a:lnTo>
                    <a:pt x="1356" y="2368"/>
                  </a:lnTo>
                  <a:lnTo>
                    <a:pt x="1354" y="2351"/>
                  </a:lnTo>
                  <a:lnTo>
                    <a:pt x="1349" y="2335"/>
                  </a:lnTo>
                  <a:lnTo>
                    <a:pt x="1344" y="2322"/>
                  </a:lnTo>
                  <a:lnTo>
                    <a:pt x="1338" y="2309"/>
                  </a:lnTo>
                  <a:lnTo>
                    <a:pt x="1329" y="2298"/>
                  </a:lnTo>
                  <a:lnTo>
                    <a:pt x="1321" y="2288"/>
                  </a:lnTo>
                  <a:lnTo>
                    <a:pt x="1313" y="2278"/>
                  </a:lnTo>
                  <a:lnTo>
                    <a:pt x="1297" y="2264"/>
                  </a:lnTo>
                  <a:lnTo>
                    <a:pt x="1284" y="2252"/>
                  </a:lnTo>
                  <a:lnTo>
                    <a:pt x="1269" y="2244"/>
                  </a:lnTo>
                  <a:lnTo>
                    <a:pt x="1269" y="2244"/>
                  </a:lnTo>
                  <a:lnTo>
                    <a:pt x="1258" y="2239"/>
                  </a:lnTo>
                  <a:lnTo>
                    <a:pt x="1248" y="2233"/>
                  </a:lnTo>
                  <a:lnTo>
                    <a:pt x="1240" y="2225"/>
                  </a:lnTo>
                  <a:lnTo>
                    <a:pt x="1235" y="2218"/>
                  </a:lnTo>
                  <a:lnTo>
                    <a:pt x="1230" y="2210"/>
                  </a:lnTo>
                  <a:lnTo>
                    <a:pt x="1227" y="2203"/>
                  </a:lnTo>
                  <a:lnTo>
                    <a:pt x="1225" y="2195"/>
                  </a:lnTo>
                  <a:lnTo>
                    <a:pt x="1225" y="2189"/>
                  </a:lnTo>
                  <a:lnTo>
                    <a:pt x="1227" y="2182"/>
                  </a:lnTo>
                  <a:lnTo>
                    <a:pt x="1230" y="2176"/>
                  </a:lnTo>
                  <a:lnTo>
                    <a:pt x="1235" y="2171"/>
                  </a:lnTo>
                  <a:lnTo>
                    <a:pt x="1242" y="2166"/>
                  </a:lnTo>
                  <a:lnTo>
                    <a:pt x="1250" y="2161"/>
                  </a:lnTo>
                  <a:lnTo>
                    <a:pt x="1260" y="2158"/>
                  </a:lnTo>
                  <a:lnTo>
                    <a:pt x="1269" y="2156"/>
                  </a:lnTo>
                  <a:lnTo>
                    <a:pt x="1282" y="2156"/>
                  </a:lnTo>
                  <a:lnTo>
                    <a:pt x="1556" y="2156"/>
                  </a:lnTo>
                  <a:lnTo>
                    <a:pt x="1556" y="2155"/>
                  </a:lnTo>
                  <a:lnTo>
                    <a:pt x="2151" y="2155"/>
                  </a:lnTo>
                  <a:lnTo>
                    <a:pt x="2151" y="1281"/>
                  </a:lnTo>
                  <a:lnTo>
                    <a:pt x="2151" y="1281"/>
                  </a:lnTo>
                  <a:lnTo>
                    <a:pt x="2151" y="1269"/>
                  </a:lnTo>
                  <a:lnTo>
                    <a:pt x="2148" y="1258"/>
                  </a:lnTo>
                  <a:lnTo>
                    <a:pt x="2146" y="1248"/>
                  </a:lnTo>
                  <a:lnTo>
                    <a:pt x="2141" y="1240"/>
                  </a:lnTo>
                  <a:lnTo>
                    <a:pt x="2136" y="1234"/>
                  </a:lnTo>
                  <a:lnTo>
                    <a:pt x="2132" y="1229"/>
                  </a:lnTo>
                  <a:lnTo>
                    <a:pt x="2125" y="1225"/>
                  </a:lnTo>
                  <a:lnTo>
                    <a:pt x="2119" y="1224"/>
                  </a:lnTo>
                  <a:lnTo>
                    <a:pt x="2112" y="1224"/>
                  </a:lnTo>
                  <a:lnTo>
                    <a:pt x="2104" y="1225"/>
                  </a:lnTo>
                  <a:lnTo>
                    <a:pt x="2097" y="1229"/>
                  </a:lnTo>
                  <a:lnTo>
                    <a:pt x="2089" y="1234"/>
                  </a:lnTo>
                  <a:lnTo>
                    <a:pt x="2083" y="1240"/>
                  </a:lnTo>
                  <a:lnTo>
                    <a:pt x="2075" y="1248"/>
                  </a:lnTo>
                  <a:lnTo>
                    <a:pt x="2068" y="1258"/>
                  </a:lnTo>
                  <a:lnTo>
                    <a:pt x="2062" y="1268"/>
                  </a:lnTo>
                  <a:lnTo>
                    <a:pt x="2062" y="1268"/>
                  </a:lnTo>
                  <a:lnTo>
                    <a:pt x="2054" y="1282"/>
                  </a:lnTo>
                  <a:lnTo>
                    <a:pt x="2044" y="1295"/>
                  </a:lnTo>
                  <a:lnTo>
                    <a:pt x="2029" y="1312"/>
                  </a:lnTo>
                  <a:lnTo>
                    <a:pt x="2019" y="1320"/>
                  </a:lnTo>
                  <a:lnTo>
                    <a:pt x="2010" y="1328"/>
                  </a:lnTo>
                  <a:lnTo>
                    <a:pt x="1998" y="1336"/>
                  </a:lnTo>
                  <a:lnTo>
                    <a:pt x="1985" y="1343"/>
                  </a:lnTo>
                  <a:lnTo>
                    <a:pt x="1971" y="1348"/>
                  </a:lnTo>
                  <a:lnTo>
                    <a:pt x="1956" y="1352"/>
                  </a:lnTo>
                  <a:lnTo>
                    <a:pt x="1940" y="1356"/>
                  </a:lnTo>
                  <a:lnTo>
                    <a:pt x="1922" y="1356"/>
                  </a:lnTo>
                  <a:lnTo>
                    <a:pt x="1922" y="1356"/>
                  </a:lnTo>
                  <a:lnTo>
                    <a:pt x="1901" y="1354"/>
                  </a:lnTo>
                  <a:lnTo>
                    <a:pt x="1881" y="1351"/>
                  </a:lnTo>
                  <a:lnTo>
                    <a:pt x="1862" y="1344"/>
                  </a:lnTo>
                  <a:lnTo>
                    <a:pt x="1844" y="1336"/>
                  </a:lnTo>
                  <a:lnTo>
                    <a:pt x="1826" y="1326"/>
                  </a:lnTo>
                  <a:lnTo>
                    <a:pt x="1809" y="1313"/>
                  </a:lnTo>
                  <a:lnTo>
                    <a:pt x="1795" y="1299"/>
                  </a:lnTo>
                  <a:lnTo>
                    <a:pt x="1780" y="1282"/>
                  </a:lnTo>
                  <a:lnTo>
                    <a:pt x="1767" y="1265"/>
                  </a:lnTo>
                  <a:lnTo>
                    <a:pt x="1756" y="1247"/>
                  </a:lnTo>
                  <a:lnTo>
                    <a:pt x="1746" y="1225"/>
                  </a:lnTo>
                  <a:lnTo>
                    <a:pt x="1736" y="1203"/>
                  </a:lnTo>
                  <a:lnTo>
                    <a:pt x="1730" y="1180"/>
                  </a:lnTo>
                  <a:lnTo>
                    <a:pt x="1725" y="1157"/>
                  </a:lnTo>
                  <a:lnTo>
                    <a:pt x="1722" y="1131"/>
                  </a:lnTo>
                  <a:lnTo>
                    <a:pt x="1722" y="1107"/>
                  </a:lnTo>
                  <a:lnTo>
                    <a:pt x="1722" y="1107"/>
                  </a:lnTo>
                  <a:lnTo>
                    <a:pt x="1722" y="1081"/>
                  </a:lnTo>
                  <a:lnTo>
                    <a:pt x="1725" y="1056"/>
                  </a:lnTo>
                  <a:lnTo>
                    <a:pt x="1730" y="1032"/>
                  </a:lnTo>
                  <a:lnTo>
                    <a:pt x="1736" y="1009"/>
                  </a:lnTo>
                  <a:lnTo>
                    <a:pt x="1746" y="988"/>
                  </a:lnTo>
                  <a:lnTo>
                    <a:pt x="1756" y="967"/>
                  </a:lnTo>
                  <a:lnTo>
                    <a:pt x="1767" y="947"/>
                  </a:lnTo>
                  <a:lnTo>
                    <a:pt x="1780" y="929"/>
                  </a:lnTo>
                  <a:lnTo>
                    <a:pt x="1795" y="913"/>
                  </a:lnTo>
                  <a:lnTo>
                    <a:pt x="1809" y="898"/>
                  </a:lnTo>
                  <a:lnTo>
                    <a:pt x="1826" y="887"/>
                  </a:lnTo>
                  <a:lnTo>
                    <a:pt x="1844" y="876"/>
                  </a:lnTo>
                  <a:lnTo>
                    <a:pt x="1862" y="868"/>
                  </a:lnTo>
                  <a:lnTo>
                    <a:pt x="1881" y="861"/>
                  </a:lnTo>
                  <a:lnTo>
                    <a:pt x="1901" y="858"/>
                  </a:lnTo>
                  <a:lnTo>
                    <a:pt x="1922" y="856"/>
                  </a:lnTo>
                  <a:lnTo>
                    <a:pt x="1922" y="856"/>
                  </a:lnTo>
                  <a:close/>
                </a:path>
              </a:pathLst>
            </a:custGeom>
            <a:solidFill>
              <a:srgbClr val="E9EFF7"/>
            </a:solidFill>
            <a:ln w="28575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bIns="540000" anchor="ctr"/>
            <a:lstStyle/>
            <a:p>
              <a:pPr algn="ctr" eaLnBrk="1" hangingPunct="1">
                <a:defRPr/>
              </a:pPr>
              <a:r>
                <a:rPr lang="en-US" sz="4000" dirty="0" smtClean="0">
                  <a:solidFill>
                    <a:schemeClr val="accent5">
                      <a:lumMod val="75000"/>
                    </a:schemeClr>
                  </a:solidFill>
                  <a:cs typeface="Arial" charset="0"/>
                </a:rPr>
                <a:t>Use</a:t>
              </a:r>
              <a:br>
                <a:rPr lang="en-US" sz="4000" dirty="0" smtClean="0">
                  <a:solidFill>
                    <a:schemeClr val="accent5">
                      <a:lumMod val="75000"/>
                    </a:schemeClr>
                  </a:solidFill>
                  <a:cs typeface="Arial" charset="0"/>
                </a:rPr>
              </a:br>
              <a:r>
                <a:rPr lang="en-US" sz="4000" dirty="0" smtClean="0">
                  <a:solidFill>
                    <a:schemeClr val="accent5">
                      <a:lumMod val="75000"/>
                    </a:schemeClr>
                  </a:solidFill>
                  <a:cs typeface="Arial" charset="0"/>
                </a:rPr>
                <a:t>Cases</a:t>
              </a:r>
              <a:endParaRPr lang="en-GB" sz="4000" dirty="0">
                <a:solidFill>
                  <a:schemeClr val="accent5">
                    <a:lumMod val="75000"/>
                  </a:schemeClr>
                </a:solidFill>
                <a:cs typeface="Arial" charset="0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5691981" y="5330825"/>
              <a:ext cx="3001963" cy="2495550"/>
            </a:xfrm>
            <a:custGeom>
              <a:avLst/>
              <a:gdLst>
                <a:gd name="T0" fmla="*/ 861 w 2587"/>
                <a:gd name="T1" fmla="*/ 195 h 2151"/>
                <a:gd name="T2" fmla="*/ 885 w 2587"/>
                <a:gd name="T3" fmla="*/ 143 h 2151"/>
                <a:gd name="T4" fmla="*/ 931 w 2587"/>
                <a:gd name="T5" fmla="*/ 97 h 2151"/>
                <a:gd name="T6" fmla="*/ 965 w 2587"/>
                <a:gd name="T7" fmla="*/ 76 h 2151"/>
                <a:gd name="T8" fmla="*/ 988 w 2587"/>
                <a:gd name="T9" fmla="*/ 47 h 2151"/>
                <a:gd name="T10" fmla="*/ 985 w 2587"/>
                <a:gd name="T11" fmla="*/ 21 h 2151"/>
                <a:gd name="T12" fmla="*/ 955 w 2587"/>
                <a:gd name="T13" fmla="*/ 3 h 2151"/>
                <a:gd name="T14" fmla="*/ 0 w 2587"/>
                <a:gd name="T15" fmla="*/ 2151 h 2151"/>
                <a:gd name="T16" fmla="*/ 2156 w 2587"/>
                <a:gd name="T17" fmla="*/ 1220 h 2151"/>
                <a:gd name="T18" fmla="*/ 2163 w 2587"/>
                <a:gd name="T19" fmla="*/ 1186 h 2151"/>
                <a:gd name="T20" fmla="*/ 2182 w 2587"/>
                <a:gd name="T21" fmla="*/ 1163 h 2151"/>
                <a:gd name="T22" fmla="*/ 2211 w 2587"/>
                <a:gd name="T23" fmla="*/ 1166 h 2151"/>
                <a:gd name="T24" fmla="*/ 2239 w 2587"/>
                <a:gd name="T25" fmla="*/ 1196 h 2151"/>
                <a:gd name="T26" fmla="*/ 2263 w 2587"/>
                <a:gd name="T27" fmla="*/ 1235 h 2151"/>
                <a:gd name="T28" fmla="*/ 2309 w 2587"/>
                <a:gd name="T29" fmla="*/ 1274 h 2151"/>
                <a:gd name="T30" fmla="*/ 2368 w 2587"/>
                <a:gd name="T31" fmla="*/ 1293 h 2151"/>
                <a:gd name="T32" fmla="*/ 2426 w 2587"/>
                <a:gd name="T33" fmla="*/ 1288 h 2151"/>
                <a:gd name="T34" fmla="*/ 2498 w 2587"/>
                <a:gd name="T35" fmla="*/ 1251 h 2151"/>
                <a:gd name="T36" fmla="*/ 2553 w 2587"/>
                <a:gd name="T37" fmla="*/ 1184 h 2151"/>
                <a:gd name="T38" fmla="*/ 2582 w 2587"/>
                <a:gd name="T39" fmla="*/ 1095 h 2151"/>
                <a:gd name="T40" fmla="*/ 2586 w 2587"/>
                <a:gd name="T41" fmla="*/ 1018 h 2151"/>
                <a:gd name="T42" fmla="*/ 2563 w 2587"/>
                <a:gd name="T43" fmla="*/ 926 h 2151"/>
                <a:gd name="T44" fmla="*/ 2514 w 2587"/>
                <a:gd name="T45" fmla="*/ 852 h 2151"/>
                <a:gd name="T46" fmla="*/ 2446 w 2587"/>
                <a:gd name="T47" fmla="*/ 805 h 2151"/>
                <a:gd name="T48" fmla="*/ 2385 w 2587"/>
                <a:gd name="T49" fmla="*/ 794 h 2151"/>
                <a:gd name="T50" fmla="*/ 2322 w 2587"/>
                <a:gd name="T51" fmla="*/ 808 h 2151"/>
                <a:gd name="T52" fmla="*/ 2278 w 2587"/>
                <a:gd name="T53" fmla="*/ 838 h 2151"/>
                <a:gd name="T54" fmla="*/ 2245 w 2587"/>
                <a:gd name="T55" fmla="*/ 882 h 2151"/>
                <a:gd name="T56" fmla="*/ 2218 w 2587"/>
                <a:gd name="T57" fmla="*/ 917 h 2151"/>
                <a:gd name="T58" fmla="*/ 2189 w 2587"/>
                <a:gd name="T59" fmla="*/ 927 h 2151"/>
                <a:gd name="T60" fmla="*/ 2166 w 2587"/>
                <a:gd name="T61" fmla="*/ 911 h 2151"/>
                <a:gd name="T62" fmla="*/ 2156 w 2587"/>
                <a:gd name="T63" fmla="*/ 869 h 2151"/>
                <a:gd name="T64" fmla="*/ 1282 w 2587"/>
                <a:gd name="T65" fmla="*/ 0 h 2151"/>
                <a:gd name="T66" fmla="*/ 1248 w 2587"/>
                <a:gd name="T67" fmla="*/ 6 h 2151"/>
                <a:gd name="T68" fmla="*/ 1227 w 2587"/>
                <a:gd name="T69" fmla="*/ 27 h 2151"/>
                <a:gd name="T70" fmla="*/ 1229 w 2587"/>
                <a:gd name="T71" fmla="*/ 55 h 2151"/>
                <a:gd name="T72" fmla="*/ 1258 w 2587"/>
                <a:gd name="T73" fmla="*/ 83 h 2151"/>
                <a:gd name="T74" fmla="*/ 1297 w 2587"/>
                <a:gd name="T75" fmla="*/ 107 h 2151"/>
                <a:gd name="T76" fmla="*/ 1336 w 2587"/>
                <a:gd name="T77" fmla="*/ 154 h 2151"/>
                <a:gd name="T78" fmla="*/ 1356 w 2587"/>
                <a:gd name="T79" fmla="*/ 213 h 2151"/>
                <a:gd name="T80" fmla="*/ 1352 w 2587"/>
                <a:gd name="T81" fmla="*/ 270 h 2151"/>
                <a:gd name="T82" fmla="*/ 1313 w 2587"/>
                <a:gd name="T83" fmla="*/ 341 h 2151"/>
                <a:gd name="T84" fmla="*/ 1247 w 2587"/>
                <a:gd name="T85" fmla="*/ 397 h 2151"/>
                <a:gd name="T86" fmla="*/ 1157 w 2587"/>
                <a:gd name="T87" fmla="*/ 426 h 2151"/>
                <a:gd name="T88" fmla="*/ 1082 w 2587"/>
                <a:gd name="T89" fmla="*/ 429 h 2151"/>
                <a:gd name="T90" fmla="*/ 988 w 2587"/>
                <a:gd name="T91" fmla="*/ 406 h 2151"/>
                <a:gd name="T92" fmla="*/ 915 w 2587"/>
                <a:gd name="T93" fmla="*/ 358 h 2151"/>
                <a:gd name="T94" fmla="*/ 869 w 2587"/>
                <a:gd name="T95" fmla="*/ 289 h 2151"/>
                <a:gd name="T96" fmla="*/ 858 w 2587"/>
                <a:gd name="T97" fmla="*/ 231 h 2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587" h="2151">
                  <a:moveTo>
                    <a:pt x="858" y="231"/>
                  </a:moveTo>
                  <a:lnTo>
                    <a:pt x="858" y="231"/>
                  </a:lnTo>
                  <a:lnTo>
                    <a:pt x="858" y="213"/>
                  </a:lnTo>
                  <a:lnTo>
                    <a:pt x="861" y="195"/>
                  </a:lnTo>
                  <a:lnTo>
                    <a:pt x="866" y="180"/>
                  </a:lnTo>
                  <a:lnTo>
                    <a:pt x="871" y="166"/>
                  </a:lnTo>
                  <a:lnTo>
                    <a:pt x="877" y="154"/>
                  </a:lnTo>
                  <a:lnTo>
                    <a:pt x="885" y="143"/>
                  </a:lnTo>
                  <a:lnTo>
                    <a:pt x="893" y="131"/>
                  </a:lnTo>
                  <a:lnTo>
                    <a:pt x="902" y="123"/>
                  </a:lnTo>
                  <a:lnTo>
                    <a:pt x="918" y="107"/>
                  </a:lnTo>
                  <a:lnTo>
                    <a:pt x="931" y="97"/>
                  </a:lnTo>
                  <a:lnTo>
                    <a:pt x="946" y="89"/>
                  </a:lnTo>
                  <a:lnTo>
                    <a:pt x="946" y="89"/>
                  </a:lnTo>
                  <a:lnTo>
                    <a:pt x="955" y="83"/>
                  </a:lnTo>
                  <a:lnTo>
                    <a:pt x="965" y="76"/>
                  </a:lnTo>
                  <a:lnTo>
                    <a:pt x="973" y="70"/>
                  </a:lnTo>
                  <a:lnTo>
                    <a:pt x="980" y="62"/>
                  </a:lnTo>
                  <a:lnTo>
                    <a:pt x="985" y="55"/>
                  </a:lnTo>
                  <a:lnTo>
                    <a:pt x="988" y="47"/>
                  </a:lnTo>
                  <a:lnTo>
                    <a:pt x="989" y="40"/>
                  </a:lnTo>
                  <a:lnTo>
                    <a:pt x="989" y="34"/>
                  </a:lnTo>
                  <a:lnTo>
                    <a:pt x="988" y="27"/>
                  </a:lnTo>
                  <a:lnTo>
                    <a:pt x="985" y="21"/>
                  </a:lnTo>
                  <a:lnTo>
                    <a:pt x="980" y="14"/>
                  </a:lnTo>
                  <a:lnTo>
                    <a:pt x="973" y="9"/>
                  </a:lnTo>
                  <a:lnTo>
                    <a:pt x="965" y="6"/>
                  </a:lnTo>
                  <a:lnTo>
                    <a:pt x="955" y="3"/>
                  </a:lnTo>
                  <a:lnTo>
                    <a:pt x="944" y="1"/>
                  </a:lnTo>
                  <a:lnTo>
                    <a:pt x="933" y="0"/>
                  </a:lnTo>
                  <a:lnTo>
                    <a:pt x="0" y="0"/>
                  </a:lnTo>
                  <a:lnTo>
                    <a:pt x="0" y="2151"/>
                  </a:lnTo>
                  <a:lnTo>
                    <a:pt x="2154" y="2151"/>
                  </a:lnTo>
                  <a:lnTo>
                    <a:pt x="2154" y="1656"/>
                  </a:lnTo>
                  <a:lnTo>
                    <a:pt x="2156" y="1656"/>
                  </a:lnTo>
                  <a:lnTo>
                    <a:pt x="2156" y="1220"/>
                  </a:lnTo>
                  <a:lnTo>
                    <a:pt x="2156" y="1220"/>
                  </a:lnTo>
                  <a:lnTo>
                    <a:pt x="2158" y="1207"/>
                  </a:lnTo>
                  <a:lnTo>
                    <a:pt x="2159" y="1196"/>
                  </a:lnTo>
                  <a:lnTo>
                    <a:pt x="2163" y="1186"/>
                  </a:lnTo>
                  <a:lnTo>
                    <a:pt x="2166" y="1178"/>
                  </a:lnTo>
                  <a:lnTo>
                    <a:pt x="2171" y="1171"/>
                  </a:lnTo>
                  <a:lnTo>
                    <a:pt x="2177" y="1166"/>
                  </a:lnTo>
                  <a:lnTo>
                    <a:pt x="2182" y="1163"/>
                  </a:lnTo>
                  <a:lnTo>
                    <a:pt x="2189" y="1161"/>
                  </a:lnTo>
                  <a:lnTo>
                    <a:pt x="2197" y="1161"/>
                  </a:lnTo>
                  <a:lnTo>
                    <a:pt x="2203" y="1163"/>
                  </a:lnTo>
                  <a:lnTo>
                    <a:pt x="2211" y="1166"/>
                  </a:lnTo>
                  <a:lnTo>
                    <a:pt x="2218" y="1171"/>
                  </a:lnTo>
                  <a:lnTo>
                    <a:pt x="2226" y="1178"/>
                  </a:lnTo>
                  <a:lnTo>
                    <a:pt x="2232" y="1186"/>
                  </a:lnTo>
                  <a:lnTo>
                    <a:pt x="2239" y="1196"/>
                  </a:lnTo>
                  <a:lnTo>
                    <a:pt x="2245" y="1207"/>
                  </a:lnTo>
                  <a:lnTo>
                    <a:pt x="2245" y="1207"/>
                  </a:lnTo>
                  <a:lnTo>
                    <a:pt x="2254" y="1220"/>
                  </a:lnTo>
                  <a:lnTo>
                    <a:pt x="2263" y="1235"/>
                  </a:lnTo>
                  <a:lnTo>
                    <a:pt x="2278" y="1251"/>
                  </a:lnTo>
                  <a:lnTo>
                    <a:pt x="2288" y="1259"/>
                  </a:lnTo>
                  <a:lnTo>
                    <a:pt x="2298" y="1266"/>
                  </a:lnTo>
                  <a:lnTo>
                    <a:pt x="2309" y="1274"/>
                  </a:lnTo>
                  <a:lnTo>
                    <a:pt x="2322" y="1280"/>
                  </a:lnTo>
                  <a:lnTo>
                    <a:pt x="2337" y="1285"/>
                  </a:lnTo>
                  <a:lnTo>
                    <a:pt x="2351" y="1290"/>
                  </a:lnTo>
                  <a:lnTo>
                    <a:pt x="2368" y="1293"/>
                  </a:lnTo>
                  <a:lnTo>
                    <a:pt x="2385" y="1293"/>
                  </a:lnTo>
                  <a:lnTo>
                    <a:pt x="2385" y="1293"/>
                  </a:lnTo>
                  <a:lnTo>
                    <a:pt x="2407" y="1293"/>
                  </a:lnTo>
                  <a:lnTo>
                    <a:pt x="2426" y="1288"/>
                  </a:lnTo>
                  <a:lnTo>
                    <a:pt x="2446" y="1283"/>
                  </a:lnTo>
                  <a:lnTo>
                    <a:pt x="2463" y="1274"/>
                  </a:lnTo>
                  <a:lnTo>
                    <a:pt x="2481" y="1264"/>
                  </a:lnTo>
                  <a:lnTo>
                    <a:pt x="2498" y="1251"/>
                  </a:lnTo>
                  <a:lnTo>
                    <a:pt x="2514" y="1236"/>
                  </a:lnTo>
                  <a:lnTo>
                    <a:pt x="2527" y="1220"/>
                  </a:lnTo>
                  <a:lnTo>
                    <a:pt x="2540" y="1204"/>
                  </a:lnTo>
                  <a:lnTo>
                    <a:pt x="2553" y="1184"/>
                  </a:lnTo>
                  <a:lnTo>
                    <a:pt x="2563" y="1163"/>
                  </a:lnTo>
                  <a:lnTo>
                    <a:pt x="2571" y="1142"/>
                  </a:lnTo>
                  <a:lnTo>
                    <a:pt x="2577" y="1119"/>
                  </a:lnTo>
                  <a:lnTo>
                    <a:pt x="2582" y="1095"/>
                  </a:lnTo>
                  <a:lnTo>
                    <a:pt x="2586" y="1070"/>
                  </a:lnTo>
                  <a:lnTo>
                    <a:pt x="2587" y="1044"/>
                  </a:lnTo>
                  <a:lnTo>
                    <a:pt x="2587" y="1044"/>
                  </a:lnTo>
                  <a:lnTo>
                    <a:pt x="2586" y="1018"/>
                  </a:lnTo>
                  <a:lnTo>
                    <a:pt x="2582" y="994"/>
                  </a:lnTo>
                  <a:lnTo>
                    <a:pt x="2577" y="969"/>
                  </a:lnTo>
                  <a:lnTo>
                    <a:pt x="2571" y="947"/>
                  </a:lnTo>
                  <a:lnTo>
                    <a:pt x="2563" y="926"/>
                  </a:lnTo>
                  <a:lnTo>
                    <a:pt x="2553" y="904"/>
                  </a:lnTo>
                  <a:lnTo>
                    <a:pt x="2540" y="885"/>
                  </a:lnTo>
                  <a:lnTo>
                    <a:pt x="2527" y="867"/>
                  </a:lnTo>
                  <a:lnTo>
                    <a:pt x="2514" y="852"/>
                  </a:lnTo>
                  <a:lnTo>
                    <a:pt x="2498" y="838"/>
                  </a:lnTo>
                  <a:lnTo>
                    <a:pt x="2481" y="825"/>
                  </a:lnTo>
                  <a:lnTo>
                    <a:pt x="2463" y="815"/>
                  </a:lnTo>
                  <a:lnTo>
                    <a:pt x="2446" y="805"/>
                  </a:lnTo>
                  <a:lnTo>
                    <a:pt x="2426" y="800"/>
                  </a:lnTo>
                  <a:lnTo>
                    <a:pt x="2407" y="795"/>
                  </a:lnTo>
                  <a:lnTo>
                    <a:pt x="2385" y="794"/>
                  </a:lnTo>
                  <a:lnTo>
                    <a:pt x="2385" y="794"/>
                  </a:lnTo>
                  <a:lnTo>
                    <a:pt x="2368" y="795"/>
                  </a:lnTo>
                  <a:lnTo>
                    <a:pt x="2351" y="799"/>
                  </a:lnTo>
                  <a:lnTo>
                    <a:pt x="2337" y="802"/>
                  </a:lnTo>
                  <a:lnTo>
                    <a:pt x="2322" y="808"/>
                  </a:lnTo>
                  <a:lnTo>
                    <a:pt x="2309" y="815"/>
                  </a:lnTo>
                  <a:lnTo>
                    <a:pt x="2298" y="821"/>
                  </a:lnTo>
                  <a:lnTo>
                    <a:pt x="2288" y="830"/>
                  </a:lnTo>
                  <a:lnTo>
                    <a:pt x="2278" y="838"/>
                  </a:lnTo>
                  <a:lnTo>
                    <a:pt x="2263" y="854"/>
                  </a:lnTo>
                  <a:lnTo>
                    <a:pt x="2254" y="869"/>
                  </a:lnTo>
                  <a:lnTo>
                    <a:pt x="2245" y="882"/>
                  </a:lnTo>
                  <a:lnTo>
                    <a:pt x="2245" y="882"/>
                  </a:lnTo>
                  <a:lnTo>
                    <a:pt x="2239" y="893"/>
                  </a:lnTo>
                  <a:lnTo>
                    <a:pt x="2232" y="903"/>
                  </a:lnTo>
                  <a:lnTo>
                    <a:pt x="2226" y="911"/>
                  </a:lnTo>
                  <a:lnTo>
                    <a:pt x="2218" y="917"/>
                  </a:lnTo>
                  <a:lnTo>
                    <a:pt x="2211" y="922"/>
                  </a:lnTo>
                  <a:lnTo>
                    <a:pt x="2203" y="926"/>
                  </a:lnTo>
                  <a:lnTo>
                    <a:pt x="2197" y="927"/>
                  </a:lnTo>
                  <a:lnTo>
                    <a:pt x="2189" y="927"/>
                  </a:lnTo>
                  <a:lnTo>
                    <a:pt x="2182" y="926"/>
                  </a:lnTo>
                  <a:lnTo>
                    <a:pt x="2177" y="922"/>
                  </a:lnTo>
                  <a:lnTo>
                    <a:pt x="2171" y="917"/>
                  </a:lnTo>
                  <a:lnTo>
                    <a:pt x="2166" y="911"/>
                  </a:lnTo>
                  <a:lnTo>
                    <a:pt x="2163" y="903"/>
                  </a:lnTo>
                  <a:lnTo>
                    <a:pt x="2159" y="893"/>
                  </a:lnTo>
                  <a:lnTo>
                    <a:pt x="2158" y="882"/>
                  </a:lnTo>
                  <a:lnTo>
                    <a:pt x="2156" y="869"/>
                  </a:lnTo>
                  <a:lnTo>
                    <a:pt x="2156" y="595"/>
                  </a:lnTo>
                  <a:lnTo>
                    <a:pt x="2154" y="595"/>
                  </a:lnTo>
                  <a:lnTo>
                    <a:pt x="2154" y="0"/>
                  </a:lnTo>
                  <a:lnTo>
                    <a:pt x="1282" y="0"/>
                  </a:lnTo>
                  <a:lnTo>
                    <a:pt x="1282" y="0"/>
                  </a:lnTo>
                  <a:lnTo>
                    <a:pt x="1269" y="1"/>
                  </a:lnTo>
                  <a:lnTo>
                    <a:pt x="1258" y="3"/>
                  </a:lnTo>
                  <a:lnTo>
                    <a:pt x="1248" y="6"/>
                  </a:lnTo>
                  <a:lnTo>
                    <a:pt x="1242" y="9"/>
                  </a:lnTo>
                  <a:lnTo>
                    <a:pt x="1235" y="14"/>
                  </a:lnTo>
                  <a:lnTo>
                    <a:pt x="1230" y="21"/>
                  </a:lnTo>
                  <a:lnTo>
                    <a:pt x="1227" y="27"/>
                  </a:lnTo>
                  <a:lnTo>
                    <a:pt x="1225" y="34"/>
                  </a:lnTo>
                  <a:lnTo>
                    <a:pt x="1225" y="40"/>
                  </a:lnTo>
                  <a:lnTo>
                    <a:pt x="1225" y="47"/>
                  </a:lnTo>
                  <a:lnTo>
                    <a:pt x="1229" y="55"/>
                  </a:lnTo>
                  <a:lnTo>
                    <a:pt x="1234" y="62"/>
                  </a:lnTo>
                  <a:lnTo>
                    <a:pt x="1240" y="70"/>
                  </a:lnTo>
                  <a:lnTo>
                    <a:pt x="1248" y="76"/>
                  </a:lnTo>
                  <a:lnTo>
                    <a:pt x="1258" y="83"/>
                  </a:lnTo>
                  <a:lnTo>
                    <a:pt x="1269" y="89"/>
                  </a:lnTo>
                  <a:lnTo>
                    <a:pt x="1269" y="89"/>
                  </a:lnTo>
                  <a:lnTo>
                    <a:pt x="1282" y="97"/>
                  </a:lnTo>
                  <a:lnTo>
                    <a:pt x="1297" y="107"/>
                  </a:lnTo>
                  <a:lnTo>
                    <a:pt x="1313" y="123"/>
                  </a:lnTo>
                  <a:lnTo>
                    <a:pt x="1321" y="131"/>
                  </a:lnTo>
                  <a:lnTo>
                    <a:pt x="1329" y="143"/>
                  </a:lnTo>
                  <a:lnTo>
                    <a:pt x="1336" y="154"/>
                  </a:lnTo>
                  <a:lnTo>
                    <a:pt x="1343" y="166"/>
                  </a:lnTo>
                  <a:lnTo>
                    <a:pt x="1349" y="180"/>
                  </a:lnTo>
                  <a:lnTo>
                    <a:pt x="1352" y="195"/>
                  </a:lnTo>
                  <a:lnTo>
                    <a:pt x="1356" y="213"/>
                  </a:lnTo>
                  <a:lnTo>
                    <a:pt x="1357" y="231"/>
                  </a:lnTo>
                  <a:lnTo>
                    <a:pt x="1357" y="231"/>
                  </a:lnTo>
                  <a:lnTo>
                    <a:pt x="1356" y="250"/>
                  </a:lnTo>
                  <a:lnTo>
                    <a:pt x="1352" y="270"/>
                  </a:lnTo>
                  <a:lnTo>
                    <a:pt x="1346" y="289"/>
                  </a:lnTo>
                  <a:lnTo>
                    <a:pt x="1338" y="307"/>
                  </a:lnTo>
                  <a:lnTo>
                    <a:pt x="1326" y="325"/>
                  </a:lnTo>
                  <a:lnTo>
                    <a:pt x="1313" y="341"/>
                  </a:lnTo>
                  <a:lnTo>
                    <a:pt x="1300" y="358"/>
                  </a:lnTo>
                  <a:lnTo>
                    <a:pt x="1284" y="372"/>
                  </a:lnTo>
                  <a:lnTo>
                    <a:pt x="1266" y="385"/>
                  </a:lnTo>
                  <a:lnTo>
                    <a:pt x="1247" y="397"/>
                  </a:lnTo>
                  <a:lnTo>
                    <a:pt x="1225" y="406"/>
                  </a:lnTo>
                  <a:lnTo>
                    <a:pt x="1204" y="415"/>
                  </a:lnTo>
                  <a:lnTo>
                    <a:pt x="1181" y="421"/>
                  </a:lnTo>
                  <a:lnTo>
                    <a:pt x="1157" y="426"/>
                  </a:lnTo>
                  <a:lnTo>
                    <a:pt x="1133" y="429"/>
                  </a:lnTo>
                  <a:lnTo>
                    <a:pt x="1107" y="431"/>
                  </a:lnTo>
                  <a:lnTo>
                    <a:pt x="1107" y="431"/>
                  </a:lnTo>
                  <a:lnTo>
                    <a:pt x="1082" y="429"/>
                  </a:lnTo>
                  <a:lnTo>
                    <a:pt x="1056" y="426"/>
                  </a:lnTo>
                  <a:lnTo>
                    <a:pt x="1033" y="421"/>
                  </a:lnTo>
                  <a:lnTo>
                    <a:pt x="1011" y="415"/>
                  </a:lnTo>
                  <a:lnTo>
                    <a:pt x="988" y="406"/>
                  </a:lnTo>
                  <a:lnTo>
                    <a:pt x="967" y="397"/>
                  </a:lnTo>
                  <a:lnTo>
                    <a:pt x="949" y="385"/>
                  </a:lnTo>
                  <a:lnTo>
                    <a:pt x="931" y="372"/>
                  </a:lnTo>
                  <a:lnTo>
                    <a:pt x="915" y="358"/>
                  </a:lnTo>
                  <a:lnTo>
                    <a:pt x="900" y="341"/>
                  </a:lnTo>
                  <a:lnTo>
                    <a:pt x="887" y="325"/>
                  </a:lnTo>
                  <a:lnTo>
                    <a:pt x="877" y="307"/>
                  </a:lnTo>
                  <a:lnTo>
                    <a:pt x="869" y="289"/>
                  </a:lnTo>
                  <a:lnTo>
                    <a:pt x="863" y="270"/>
                  </a:lnTo>
                  <a:lnTo>
                    <a:pt x="859" y="250"/>
                  </a:lnTo>
                  <a:lnTo>
                    <a:pt x="858" y="231"/>
                  </a:lnTo>
                  <a:lnTo>
                    <a:pt x="858" y="231"/>
                  </a:lnTo>
                  <a:close/>
                </a:path>
              </a:pathLst>
            </a:custGeom>
            <a:solidFill>
              <a:srgbClr val="97BAE5"/>
            </a:solidFill>
            <a:ln w="28575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rIns="468000" anchor="ctr" anchorCtr="1"/>
            <a:lstStyle/>
            <a:p>
              <a:pPr algn="ctr" eaLnBrk="1" hangingPunct="1">
                <a:defRPr/>
              </a:pPr>
              <a:r>
                <a:rPr lang="en-US" sz="4000" dirty="0" smtClean="0">
                  <a:solidFill>
                    <a:srgbClr val="263668"/>
                  </a:solidFill>
                  <a:cs typeface="Arial" charset="0"/>
                </a:rPr>
                <a:t>Tips/</a:t>
              </a:r>
            </a:p>
            <a:p>
              <a:pPr algn="ctr" eaLnBrk="1" hangingPunct="1">
                <a:defRPr/>
              </a:pPr>
              <a:r>
                <a:rPr lang="en-US" sz="4000" dirty="0" smtClean="0">
                  <a:solidFill>
                    <a:srgbClr val="263668"/>
                  </a:solidFill>
                  <a:cs typeface="Arial" charset="0"/>
                </a:rPr>
                <a:t>Tricks/Traps</a:t>
              </a:r>
              <a:endParaRPr lang="en-GB" sz="4000" dirty="0">
                <a:solidFill>
                  <a:srgbClr val="263668"/>
                </a:solidFill>
                <a:cs typeface="Arial" charset="0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7690644" y="2816225"/>
              <a:ext cx="3001962" cy="2495550"/>
            </a:xfrm>
            <a:custGeom>
              <a:avLst/>
              <a:gdLst>
                <a:gd name="T0" fmla="*/ 1726 w 2587"/>
                <a:gd name="T1" fmla="*/ 1956 h 2150"/>
                <a:gd name="T2" fmla="*/ 1702 w 2587"/>
                <a:gd name="T3" fmla="*/ 2008 h 2150"/>
                <a:gd name="T4" fmla="*/ 1656 w 2587"/>
                <a:gd name="T5" fmla="*/ 2054 h 2150"/>
                <a:gd name="T6" fmla="*/ 1620 w 2587"/>
                <a:gd name="T7" fmla="*/ 2075 h 2150"/>
                <a:gd name="T8" fmla="*/ 1599 w 2587"/>
                <a:gd name="T9" fmla="*/ 2104 h 2150"/>
                <a:gd name="T10" fmla="*/ 1602 w 2587"/>
                <a:gd name="T11" fmla="*/ 2130 h 2150"/>
                <a:gd name="T12" fmla="*/ 1632 w 2587"/>
                <a:gd name="T13" fmla="*/ 2148 h 2150"/>
                <a:gd name="T14" fmla="*/ 2587 w 2587"/>
                <a:gd name="T15" fmla="*/ 0 h 2150"/>
                <a:gd name="T16" fmla="*/ 429 w 2587"/>
                <a:gd name="T17" fmla="*/ 931 h 2150"/>
                <a:gd name="T18" fmla="*/ 424 w 2587"/>
                <a:gd name="T19" fmla="*/ 965 h 2150"/>
                <a:gd name="T20" fmla="*/ 403 w 2587"/>
                <a:gd name="T21" fmla="*/ 988 h 2150"/>
                <a:gd name="T22" fmla="*/ 376 w 2587"/>
                <a:gd name="T23" fmla="*/ 985 h 2150"/>
                <a:gd name="T24" fmla="*/ 348 w 2587"/>
                <a:gd name="T25" fmla="*/ 955 h 2150"/>
                <a:gd name="T26" fmla="*/ 324 w 2587"/>
                <a:gd name="T27" fmla="*/ 916 h 2150"/>
                <a:gd name="T28" fmla="*/ 276 w 2587"/>
                <a:gd name="T29" fmla="*/ 877 h 2150"/>
                <a:gd name="T30" fmla="*/ 218 w 2587"/>
                <a:gd name="T31" fmla="*/ 858 h 2150"/>
                <a:gd name="T32" fmla="*/ 161 w 2587"/>
                <a:gd name="T33" fmla="*/ 863 h 2150"/>
                <a:gd name="T34" fmla="*/ 89 w 2587"/>
                <a:gd name="T35" fmla="*/ 900 h 2150"/>
                <a:gd name="T36" fmla="*/ 34 w 2587"/>
                <a:gd name="T37" fmla="*/ 967 h 2150"/>
                <a:gd name="T38" fmla="*/ 5 w 2587"/>
                <a:gd name="T39" fmla="*/ 1056 h 2150"/>
                <a:gd name="T40" fmla="*/ 1 w 2587"/>
                <a:gd name="T41" fmla="*/ 1133 h 2150"/>
                <a:gd name="T42" fmla="*/ 24 w 2587"/>
                <a:gd name="T43" fmla="*/ 1225 h 2150"/>
                <a:gd name="T44" fmla="*/ 73 w 2587"/>
                <a:gd name="T45" fmla="*/ 1299 h 2150"/>
                <a:gd name="T46" fmla="*/ 141 w 2587"/>
                <a:gd name="T47" fmla="*/ 1346 h 2150"/>
                <a:gd name="T48" fmla="*/ 200 w 2587"/>
                <a:gd name="T49" fmla="*/ 1356 h 2150"/>
                <a:gd name="T50" fmla="*/ 263 w 2587"/>
                <a:gd name="T51" fmla="*/ 1343 h 2150"/>
                <a:gd name="T52" fmla="*/ 307 w 2587"/>
                <a:gd name="T53" fmla="*/ 1313 h 2150"/>
                <a:gd name="T54" fmla="*/ 342 w 2587"/>
                <a:gd name="T55" fmla="*/ 1269 h 2150"/>
                <a:gd name="T56" fmla="*/ 369 w 2587"/>
                <a:gd name="T57" fmla="*/ 1234 h 2150"/>
                <a:gd name="T58" fmla="*/ 397 w 2587"/>
                <a:gd name="T59" fmla="*/ 1224 h 2150"/>
                <a:gd name="T60" fmla="*/ 421 w 2587"/>
                <a:gd name="T61" fmla="*/ 1240 h 2150"/>
                <a:gd name="T62" fmla="*/ 429 w 2587"/>
                <a:gd name="T63" fmla="*/ 1282 h 2150"/>
                <a:gd name="T64" fmla="*/ 1305 w 2587"/>
                <a:gd name="T65" fmla="*/ 2150 h 2150"/>
                <a:gd name="T66" fmla="*/ 1337 w 2587"/>
                <a:gd name="T67" fmla="*/ 2145 h 2150"/>
                <a:gd name="T68" fmla="*/ 1360 w 2587"/>
                <a:gd name="T69" fmla="*/ 2124 h 2150"/>
                <a:gd name="T70" fmla="*/ 1357 w 2587"/>
                <a:gd name="T71" fmla="*/ 2096 h 2150"/>
                <a:gd name="T72" fmla="*/ 1329 w 2587"/>
                <a:gd name="T73" fmla="*/ 2068 h 2150"/>
                <a:gd name="T74" fmla="*/ 1290 w 2587"/>
                <a:gd name="T75" fmla="*/ 2044 h 2150"/>
                <a:gd name="T76" fmla="*/ 1251 w 2587"/>
                <a:gd name="T77" fmla="*/ 1997 h 2150"/>
                <a:gd name="T78" fmla="*/ 1231 w 2587"/>
                <a:gd name="T79" fmla="*/ 1938 h 2150"/>
                <a:gd name="T80" fmla="*/ 1235 w 2587"/>
                <a:gd name="T81" fmla="*/ 1881 h 2150"/>
                <a:gd name="T82" fmla="*/ 1272 w 2587"/>
                <a:gd name="T83" fmla="*/ 1810 h 2150"/>
                <a:gd name="T84" fmla="*/ 1340 w 2587"/>
                <a:gd name="T85" fmla="*/ 1754 h 2150"/>
                <a:gd name="T86" fmla="*/ 1430 w 2587"/>
                <a:gd name="T87" fmla="*/ 1725 h 2150"/>
                <a:gd name="T88" fmla="*/ 1505 w 2587"/>
                <a:gd name="T89" fmla="*/ 1722 h 2150"/>
                <a:gd name="T90" fmla="*/ 1599 w 2587"/>
                <a:gd name="T91" fmla="*/ 1745 h 2150"/>
                <a:gd name="T92" fmla="*/ 1672 w 2587"/>
                <a:gd name="T93" fmla="*/ 1793 h 2150"/>
                <a:gd name="T94" fmla="*/ 1718 w 2587"/>
                <a:gd name="T95" fmla="*/ 1862 h 2150"/>
                <a:gd name="T96" fmla="*/ 1729 w 2587"/>
                <a:gd name="T97" fmla="*/ 1920 h 2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587" h="2150">
                  <a:moveTo>
                    <a:pt x="1729" y="1920"/>
                  </a:moveTo>
                  <a:lnTo>
                    <a:pt x="1729" y="1920"/>
                  </a:lnTo>
                  <a:lnTo>
                    <a:pt x="1728" y="1938"/>
                  </a:lnTo>
                  <a:lnTo>
                    <a:pt x="1726" y="1956"/>
                  </a:lnTo>
                  <a:lnTo>
                    <a:pt x="1721" y="1971"/>
                  </a:lnTo>
                  <a:lnTo>
                    <a:pt x="1716" y="1984"/>
                  </a:lnTo>
                  <a:lnTo>
                    <a:pt x="1710" y="1997"/>
                  </a:lnTo>
                  <a:lnTo>
                    <a:pt x="1702" y="2008"/>
                  </a:lnTo>
                  <a:lnTo>
                    <a:pt x="1694" y="2020"/>
                  </a:lnTo>
                  <a:lnTo>
                    <a:pt x="1685" y="2028"/>
                  </a:lnTo>
                  <a:lnTo>
                    <a:pt x="1669" y="2044"/>
                  </a:lnTo>
                  <a:lnTo>
                    <a:pt x="1656" y="2054"/>
                  </a:lnTo>
                  <a:lnTo>
                    <a:pt x="1641" y="2062"/>
                  </a:lnTo>
                  <a:lnTo>
                    <a:pt x="1641" y="2062"/>
                  </a:lnTo>
                  <a:lnTo>
                    <a:pt x="1630" y="2068"/>
                  </a:lnTo>
                  <a:lnTo>
                    <a:pt x="1620" y="2075"/>
                  </a:lnTo>
                  <a:lnTo>
                    <a:pt x="1614" y="2081"/>
                  </a:lnTo>
                  <a:lnTo>
                    <a:pt x="1607" y="2089"/>
                  </a:lnTo>
                  <a:lnTo>
                    <a:pt x="1602" y="2096"/>
                  </a:lnTo>
                  <a:lnTo>
                    <a:pt x="1599" y="2104"/>
                  </a:lnTo>
                  <a:lnTo>
                    <a:pt x="1598" y="2111"/>
                  </a:lnTo>
                  <a:lnTo>
                    <a:pt x="1598" y="2117"/>
                  </a:lnTo>
                  <a:lnTo>
                    <a:pt x="1599" y="2124"/>
                  </a:lnTo>
                  <a:lnTo>
                    <a:pt x="1602" y="2130"/>
                  </a:lnTo>
                  <a:lnTo>
                    <a:pt x="1607" y="2137"/>
                  </a:lnTo>
                  <a:lnTo>
                    <a:pt x="1614" y="2142"/>
                  </a:lnTo>
                  <a:lnTo>
                    <a:pt x="1622" y="2145"/>
                  </a:lnTo>
                  <a:lnTo>
                    <a:pt x="1632" y="2148"/>
                  </a:lnTo>
                  <a:lnTo>
                    <a:pt x="1641" y="2150"/>
                  </a:lnTo>
                  <a:lnTo>
                    <a:pt x="1654" y="2150"/>
                  </a:lnTo>
                  <a:lnTo>
                    <a:pt x="2587" y="2150"/>
                  </a:lnTo>
                  <a:lnTo>
                    <a:pt x="2587" y="0"/>
                  </a:lnTo>
                  <a:lnTo>
                    <a:pt x="433" y="0"/>
                  </a:lnTo>
                  <a:lnTo>
                    <a:pt x="433" y="495"/>
                  </a:lnTo>
                  <a:lnTo>
                    <a:pt x="429" y="495"/>
                  </a:lnTo>
                  <a:lnTo>
                    <a:pt x="429" y="931"/>
                  </a:lnTo>
                  <a:lnTo>
                    <a:pt x="429" y="931"/>
                  </a:lnTo>
                  <a:lnTo>
                    <a:pt x="429" y="944"/>
                  </a:lnTo>
                  <a:lnTo>
                    <a:pt x="428" y="955"/>
                  </a:lnTo>
                  <a:lnTo>
                    <a:pt x="424" y="965"/>
                  </a:lnTo>
                  <a:lnTo>
                    <a:pt x="421" y="973"/>
                  </a:lnTo>
                  <a:lnTo>
                    <a:pt x="416" y="980"/>
                  </a:lnTo>
                  <a:lnTo>
                    <a:pt x="410" y="985"/>
                  </a:lnTo>
                  <a:lnTo>
                    <a:pt x="403" y="988"/>
                  </a:lnTo>
                  <a:lnTo>
                    <a:pt x="397" y="990"/>
                  </a:lnTo>
                  <a:lnTo>
                    <a:pt x="390" y="990"/>
                  </a:lnTo>
                  <a:lnTo>
                    <a:pt x="384" y="988"/>
                  </a:lnTo>
                  <a:lnTo>
                    <a:pt x="376" y="985"/>
                  </a:lnTo>
                  <a:lnTo>
                    <a:pt x="369" y="980"/>
                  </a:lnTo>
                  <a:lnTo>
                    <a:pt x="361" y="973"/>
                  </a:lnTo>
                  <a:lnTo>
                    <a:pt x="355" y="965"/>
                  </a:lnTo>
                  <a:lnTo>
                    <a:pt x="348" y="955"/>
                  </a:lnTo>
                  <a:lnTo>
                    <a:pt x="342" y="944"/>
                  </a:lnTo>
                  <a:lnTo>
                    <a:pt x="342" y="944"/>
                  </a:lnTo>
                  <a:lnTo>
                    <a:pt x="333" y="931"/>
                  </a:lnTo>
                  <a:lnTo>
                    <a:pt x="324" y="916"/>
                  </a:lnTo>
                  <a:lnTo>
                    <a:pt x="307" y="900"/>
                  </a:lnTo>
                  <a:lnTo>
                    <a:pt x="299" y="892"/>
                  </a:lnTo>
                  <a:lnTo>
                    <a:pt x="288" y="885"/>
                  </a:lnTo>
                  <a:lnTo>
                    <a:pt x="276" y="877"/>
                  </a:lnTo>
                  <a:lnTo>
                    <a:pt x="263" y="871"/>
                  </a:lnTo>
                  <a:lnTo>
                    <a:pt x="250" y="866"/>
                  </a:lnTo>
                  <a:lnTo>
                    <a:pt x="236" y="861"/>
                  </a:lnTo>
                  <a:lnTo>
                    <a:pt x="218" y="858"/>
                  </a:lnTo>
                  <a:lnTo>
                    <a:pt x="200" y="858"/>
                  </a:lnTo>
                  <a:lnTo>
                    <a:pt x="200" y="858"/>
                  </a:lnTo>
                  <a:lnTo>
                    <a:pt x="180" y="858"/>
                  </a:lnTo>
                  <a:lnTo>
                    <a:pt x="161" y="863"/>
                  </a:lnTo>
                  <a:lnTo>
                    <a:pt x="141" y="868"/>
                  </a:lnTo>
                  <a:lnTo>
                    <a:pt x="122" y="877"/>
                  </a:lnTo>
                  <a:lnTo>
                    <a:pt x="106" y="887"/>
                  </a:lnTo>
                  <a:lnTo>
                    <a:pt x="89" y="900"/>
                  </a:lnTo>
                  <a:lnTo>
                    <a:pt x="73" y="915"/>
                  </a:lnTo>
                  <a:lnTo>
                    <a:pt x="58" y="931"/>
                  </a:lnTo>
                  <a:lnTo>
                    <a:pt x="45" y="947"/>
                  </a:lnTo>
                  <a:lnTo>
                    <a:pt x="34" y="967"/>
                  </a:lnTo>
                  <a:lnTo>
                    <a:pt x="24" y="988"/>
                  </a:lnTo>
                  <a:lnTo>
                    <a:pt x="16" y="1009"/>
                  </a:lnTo>
                  <a:lnTo>
                    <a:pt x="10" y="1032"/>
                  </a:lnTo>
                  <a:lnTo>
                    <a:pt x="5" y="1056"/>
                  </a:lnTo>
                  <a:lnTo>
                    <a:pt x="1" y="1081"/>
                  </a:lnTo>
                  <a:lnTo>
                    <a:pt x="0" y="1107"/>
                  </a:lnTo>
                  <a:lnTo>
                    <a:pt x="0" y="1107"/>
                  </a:lnTo>
                  <a:lnTo>
                    <a:pt x="1" y="1133"/>
                  </a:lnTo>
                  <a:lnTo>
                    <a:pt x="5" y="1157"/>
                  </a:lnTo>
                  <a:lnTo>
                    <a:pt x="10" y="1182"/>
                  </a:lnTo>
                  <a:lnTo>
                    <a:pt x="16" y="1204"/>
                  </a:lnTo>
                  <a:lnTo>
                    <a:pt x="24" y="1225"/>
                  </a:lnTo>
                  <a:lnTo>
                    <a:pt x="34" y="1247"/>
                  </a:lnTo>
                  <a:lnTo>
                    <a:pt x="45" y="1266"/>
                  </a:lnTo>
                  <a:lnTo>
                    <a:pt x="58" y="1284"/>
                  </a:lnTo>
                  <a:lnTo>
                    <a:pt x="73" y="1299"/>
                  </a:lnTo>
                  <a:lnTo>
                    <a:pt x="89" y="1313"/>
                  </a:lnTo>
                  <a:lnTo>
                    <a:pt x="106" y="1326"/>
                  </a:lnTo>
                  <a:lnTo>
                    <a:pt x="122" y="1336"/>
                  </a:lnTo>
                  <a:lnTo>
                    <a:pt x="141" y="1346"/>
                  </a:lnTo>
                  <a:lnTo>
                    <a:pt x="161" y="1351"/>
                  </a:lnTo>
                  <a:lnTo>
                    <a:pt x="180" y="1356"/>
                  </a:lnTo>
                  <a:lnTo>
                    <a:pt x="200" y="1356"/>
                  </a:lnTo>
                  <a:lnTo>
                    <a:pt x="200" y="1356"/>
                  </a:lnTo>
                  <a:lnTo>
                    <a:pt x="218" y="1356"/>
                  </a:lnTo>
                  <a:lnTo>
                    <a:pt x="236" y="1352"/>
                  </a:lnTo>
                  <a:lnTo>
                    <a:pt x="250" y="1349"/>
                  </a:lnTo>
                  <a:lnTo>
                    <a:pt x="263" y="1343"/>
                  </a:lnTo>
                  <a:lnTo>
                    <a:pt x="276" y="1336"/>
                  </a:lnTo>
                  <a:lnTo>
                    <a:pt x="288" y="1328"/>
                  </a:lnTo>
                  <a:lnTo>
                    <a:pt x="299" y="1321"/>
                  </a:lnTo>
                  <a:lnTo>
                    <a:pt x="307" y="1313"/>
                  </a:lnTo>
                  <a:lnTo>
                    <a:pt x="324" y="1297"/>
                  </a:lnTo>
                  <a:lnTo>
                    <a:pt x="333" y="1282"/>
                  </a:lnTo>
                  <a:lnTo>
                    <a:pt x="342" y="1269"/>
                  </a:lnTo>
                  <a:lnTo>
                    <a:pt x="342" y="1269"/>
                  </a:lnTo>
                  <a:lnTo>
                    <a:pt x="348" y="1258"/>
                  </a:lnTo>
                  <a:lnTo>
                    <a:pt x="355" y="1248"/>
                  </a:lnTo>
                  <a:lnTo>
                    <a:pt x="361" y="1240"/>
                  </a:lnTo>
                  <a:lnTo>
                    <a:pt x="369" y="1234"/>
                  </a:lnTo>
                  <a:lnTo>
                    <a:pt x="376" y="1229"/>
                  </a:lnTo>
                  <a:lnTo>
                    <a:pt x="384" y="1225"/>
                  </a:lnTo>
                  <a:lnTo>
                    <a:pt x="390" y="1224"/>
                  </a:lnTo>
                  <a:lnTo>
                    <a:pt x="397" y="1224"/>
                  </a:lnTo>
                  <a:lnTo>
                    <a:pt x="403" y="1225"/>
                  </a:lnTo>
                  <a:lnTo>
                    <a:pt x="410" y="1229"/>
                  </a:lnTo>
                  <a:lnTo>
                    <a:pt x="416" y="1234"/>
                  </a:lnTo>
                  <a:lnTo>
                    <a:pt x="421" y="1240"/>
                  </a:lnTo>
                  <a:lnTo>
                    <a:pt x="424" y="1248"/>
                  </a:lnTo>
                  <a:lnTo>
                    <a:pt x="428" y="1258"/>
                  </a:lnTo>
                  <a:lnTo>
                    <a:pt x="429" y="1269"/>
                  </a:lnTo>
                  <a:lnTo>
                    <a:pt x="429" y="1282"/>
                  </a:lnTo>
                  <a:lnTo>
                    <a:pt x="429" y="1556"/>
                  </a:lnTo>
                  <a:lnTo>
                    <a:pt x="433" y="1556"/>
                  </a:lnTo>
                  <a:lnTo>
                    <a:pt x="433" y="2150"/>
                  </a:lnTo>
                  <a:lnTo>
                    <a:pt x="1305" y="2150"/>
                  </a:lnTo>
                  <a:lnTo>
                    <a:pt x="1305" y="2150"/>
                  </a:lnTo>
                  <a:lnTo>
                    <a:pt x="1318" y="2150"/>
                  </a:lnTo>
                  <a:lnTo>
                    <a:pt x="1327" y="2148"/>
                  </a:lnTo>
                  <a:lnTo>
                    <a:pt x="1337" y="2145"/>
                  </a:lnTo>
                  <a:lnTo>
                    <a:pt x="1345" y="2142"/>
                  </a:lnTo>
                  <a:lnTo>
                    <a:pt x="1352" y="2137"/>
                  </a:lnTo>
                  <a:lnTo>
                    <a:pt x="1357" y="2130"/>
                  </a:lnTo>
                  <a:lnTo>
                    <a:pt x="1360" y="2124"/>
                  </a:lnTo>
                  <a:lnTo>
                    <a:pt x="1362" y="2117"/>
                  </a:lnTo>
                  <a:lnTo>
                    <a:pt x="1362" y="2111"/>
                  </a:lnTo>
                  <a:lnTo>
                    <a:pt x="1360" y="2104"/>
                  </a:lnTo>
                  <a:lnTo>
                    <a:pt x="1357" y="2096"/>
                  </a:lnTo>
                  <a:lnTo>
                    <a:pt x="1352" y="2089"/>
                  </a:lnTo>
                  <a:lnTo>
                    <a:pt x="1347" y="2081"/>
                  </a:lnTo>
                  <a:lnTo>
                    <a:pt x="1339" y="2075"/>
                  </a:lnTo>
                  <a:lnTo>
                    <a:pt x="1329" y="2068"/>
                  </a:lnTo>
                  <a:lnTo>
                    <a:pt x="1318" y="2062"/>
                  </a:lnTo>
                  <a:lnTo>
                    <a:pt x="1318" y="2062"/>
                  </a:lnTo>
                  <a:lnTo>
                    <a:pt x="1303" y="2054"/>
                  </a:lnTo>
                  <a:lnTo>
                    <a:pt x="1290" y="2044"/>
                  </a:lnTo>
                  <a:lnTo>
                    <a:pt x="1274" y="2028"/>
                  </a:lnTo>
                  <a:lnTo>
                    <a:pt x="1266" y="2020"/>
                  </a:lnTo>
                  <a:lnTo>
                    <a:pt x="1258" y="2008"/>
                  </a:lnTo>
                  <a:lnTo>
                    <a:pt x="1251" y="1997"/>
                  </a:lnTo>
                  <a:lnTo>
                    <a:pt x="1243" y="1984"/>
                  </a:lnTo>
                  <a:lnTo>
                    <a:pt x="1238" y="1971"/>
                  </a:lnTo>
                  <a:lnTo>
                    <a:pt x="1233" y="1956"/>
                  </a:lnTo>
                  <a:lnTo>
                    <a:pt x="1231" y="1938"/>
                  </a:lnTo>
                  <a:lnTo>
                    <a:pt x="1230" y="1920"/>
                  </a:lnTo>
                  <a:lnTo>
                    <a:pt x="1230" y="1920"/>
                  </a:lnTo>
                  <a:lnTo>
                    <a:pt x="1231" y="1901"/>
                  </a:lnTo>
                  <a:lnTo>
                    <a:pt x="1235" y="1881"/>
                  </a:lnTo>
                  <a:lnTo>
                    <a:pt x="1241" y="1862"/>
                  </a:lnTo>
                  <a:lnTo>
                    <a:pt x="1249" y="1842"/>
                  </a:lnTo>
                  <a:lnTo>
                    <a:pt x="1261" y="1826"/>
                  </a:lnTo>
                  <a:lnTo>
                    <a:pt x="1272" y="1810"/>
                  </a:lnTo>
                  <a:lnTo>
                    <a:pt x="1287" y="1793"/>
                  </a:lnTo>
                  <a:lnTo>
                    <a:pt x="1303" y="1779"/>
                  </a:lnTo>
                  <a:lnTo>
                    <a:pt x="1321" y="1766"/>
                  </a:lnTo>
                  <a:lnTo>
                    <a:pt x="1340" y="1754"/>
                  </a:lnTo>
                  <a:lnTo>
                    <a:pt x="1360" y="1745"/>
                  </a:lnTo>
                  <a:lnTo>
                    <a:pt x="1383" y="1736"/>
                  </a:lnTo>
                  <a:lnTo>
                    <a:pt x="1406" y="1730"/>
                  </a:lnTo>
                  <a:lnTo>
                    <a:pt x="1430" y="1725"/>
                  </a:lnTo>
                  <a:lnTo>
                    <a:pt x="1454" y="1722"/>
                  </a:lnTo>
                  <a:lnTo>
                    <a:pt x="1480" y="1720"/>
                  </a:lnTo>
                  <a:lnTo>
                    <a:pt x="1480" y="1720"/>
                  </a:lnTo>
                  <a:lnTo>
                    <a:pt x="1505" y="1722"/>
                  </a:lnTo>
                  <a:lnTo>
                    <a:pt x="1529" y="1725"/>
                  </a:lnTo>
                  <a:lnTo>
                    <a:pt x="1554" y="1730"/>
                  </a:lnTo>
                  <a:lnTo>
                    <a:pt x="1576" y="1736"/>
                  </a:lnTo>
                  <a:lnTo>
                    <a:pt x="1599" y="1745"/>
                  </a:lnTo>
                  <a:lnTo>
                    <a:pt x="1619" y="1754"/>
                  </a:lnTo>
                  <a:lnTo>
                    <a:pt x="1638" y="1766"/>
                  </a:lnTo>
                  <a:lnTo>
                    <a:pt x="1656" y="1779"/>
                  </a:lnTo>
                  <a:lnTo>
                    <a:pt x="1672" y="1793"/>
                  </a:lnTo>
                  <a:lnTo>
                    <a:pt x="1687" y="1810"/>
                  </a:lnTo>
                  <a:lnTo>
                    <a:pt x="1698" y="1826"/>
                  </a:lnTo>
                  <a:lnTo>
                    <a:pt x="1710" y="1842"/>
                  </a:lnTo>
                  <a:lnTo>
                    <a:pt x="1718" y="1862"/>
                  </a:lnTo>
                  <a:lnTo>
                    <a:pt x="1724" y="1881"/>
                  </a:lnTo>
                  <a:lnTo>
                    <a:pt x="1728" y="1901"/>
                  </a:lnTo>
                  <a:lnTo>
                    <a:pt x="1729" y="1920"/>
                  </a:lnTo>
                  <a:lnTo>
                    <a:pt x="1729" y="1920"/>
                  </a:lnTo>
                  <a:close/>
                </a:path>
              </a:pathLst>
            </a:custGeom>
            <a:solidFill>
              <a:srgbClr val="BFD5EF"/>
            </a:solidFill>
            <a:ln w="28575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lIns="468000" anchor="ctr"/>
            <a:lstStyle/>
            <a:p>
              <a:pPr algn="ctr" eaLnBrk="1" hangingPunct="1">
                <a:defRPr/>
              </a:pPr>
              <a:r>
                <a:rPr lang="en-US" sz="4000" dirty="0" smtClean="0">
                  <a:solidFill>
                    <a:schemeClr val="accent5">
                      <a:lumMod val="75000"/>
                    </a:schemeClr>
                  </a:solidFill>
                  <a:cs typeface="Arial" charset="0"/>
                </a:rPr>
                <a:t>Demos</a:t>
              </a:r>
              <a:endParaRPr lang="en-GB" sz="4000" dirty="0">
                <a:solidFill>
                  <a:schemeClr val="accent5">
                    <a:lumMod val="75000"/>
                  </a:schemeClr>
                </a:solidFill>
                <a:cs typeface="Arial" charset="0"/>
              </a:endParaRP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8198644" y="4816475"/>
              <a:ext cx="2497137" cy="3000375"/>
            </a:xfrm>
            <a:custGeom>
              <a:avLst/>
              <a:gdLst>
                <a:gd name="T0" fmla="*/ 195 w 2151"/>
                <a:gd name="T1" fmla="*/ 1725 h 2586"/>
                <a:gd name="T2" fmla="*/ 141 w 2151"/>
                <a:gd name="T3" fmla="*/ 1702 h 2586"/>
                <a:gd name="T4" fmla="*/ 96 w 2151"/>
                <a:gd name="T5" fmla="*/ 1655 h 2586"/>
                <a:gd name="T6" fmla="*/ 76 w 2151"/>
                <a:gd name="T7" fmla="*/ 1621 h 2586"/>
                <a:gd name="T8" fmla="*/ 47 w 2151"/>
                <a:gd name="T9" fmla="*/ 1598 h 2586"/>
                <a:gd name="T10" fmla="*/ 19 w 2151"/>
                <a:gd name="T11" fmla="*/ 1603 h 2586"/>
                <a:gd name="T12" fmla="*/ 2 w 2151"/>
                <a:gd name="T13" fmla="*/ 1631 h 2586"/>
                <a:gd name="T14" fmla="*/ 2151 w 2151"/>
                <a:gd name="T15" fmla="*/ 2586 h 2586"/>
                <a:gd name="T16" fmla="*/ 1218 w 2151"/>
                <a:gd name="T17" fmla="*/ 430 h 2586"/>
                <a:gd name="T18" fmla="*/ 1184 w 2151"/>
                <a:gd name="T19" fmla="*/ 425 h 2586"/>
                <a:gd name="T20" fmla="*/ 1163 w 2151"/>
                <a:gd name="T21" fmla="*/ 404 h 2586"/>
                <a:gd name="T22" fmla="*/ 1165 w 2151"/>
                <a:gd name="T23" fmla="*/ 376 h 2586"/>
                <a:gd name="T24" fmla="*/ 1194 w 2151"/>
                <a:gd name="T25" fmla="*/ 347 h 2586"/>
                <a:gd name="T26" fmla="*/ 1233 w 2151"/>
                <a:gd name="T27" fmla="*/ 322 h 2586"/>
                <a:gd name="T28" fmla="*/ 1272 w 2151"/>
                <a:gd name="T29" fmla="*/ 277 h 2586"/>
                <a:gd name="T30" fmla="*/ 1292 w 2151"/>
                <a:gd name="T31" fmla="*/ 218 h 2586"/>
                <a:gd name="T32" fmla="*/ 1288 w 2151"/>
                <a:gd name="T33" fmla="*/ 160 h 2586"/>
                <a:gd name="T34" fmla="*/ 1251 w 2151"/>
                <a:gd name="T35" fmla="*/ 88 h 2586"/>
                <a:gd name="T36" fmla="*/ 1183 w 2151"/>
                <a:gd name="T37" fmla="*/ 34 h 2586"/>
                <a:gd name="T38" fmla="*/ 1093 w 2151"/>
                <a:gd name="T39" fmla="*/ 4 h 2586"/>
                <a:gd name="T40" fmla="*/ 1018 w 2151"/>
                <a:gd name="T41" fmla="*/ 2 h 2586"/>
                <a:gd name="T42" fmla="*/ 924 w 2151"/>
                <a:gd name="T43" fmla="*/ 25 h 2586"/>
                <a:gd name="T44" fmla="*/ 851 w 2151"/>
                <a:gd name="T45" fmla="*/ 73 h 2586"/>
                <a:gd name="T46" fmla="*/ 805 w 2151"/>
                <a:gd name="T47" fmla="*/ 142 h 2586"/>
                <a:gd name="T48" fmla="*/ 794 w 2151"/>
                <a:gd name="T49" fmla="*/ 200 h 2586"/>
                <a:gd name="T50" fmla="*/ 807 w 2151"/>
                <a:gd name="T51" fmla="*/ 264 h 2586"/>
                <a:gd name="T52" fmla="*/ 838 w 2151"/>
                <a:gd name="T53" fmla="*/ 308 h 2586"/>
                <a:gd name="T54" fmla="*/ 882 w 2151"/>
                <a:gd name="T55" fmla="*/ 342 h 2586"/>
                <a:gd name="T56" fmla="*/ 916 w 2151"/>
                <a:gd name="T57" fmla="*/ 368 h 2586"/>
                <a:gd name="T58" fmla="*/ 926 w 2151"/>
                <a:gd name="T59" fmla="*/ 397 h 2586"/>
                <a:gd name="T60" fmla="*/ 909 w 2151"/>
                <a:gd name="T61" fmla="*/ 420 h 2586"/>
                <a:gd name="T62" fmla="*/ 869 w 2151"/>
                <a:gd name="T63" fmla="*/ 430 h 2586"/>
                <a:gd name="T64" fmla="*/ 0 w 2151"/>
                <a:gd name="T65" fmla="*/ 1305 h 2586"/>
                <a:gd name="T66" fmla="*/ 5 w 2151"/>
                <a:gd name="T67" fmla="*/ 1338 h 2586"/>
                <a:gd name="T68" fmla="*/ 26 w 2151"/>
                <a:gd name="T69" fmla="*/ 1361 h 2586"/>
                <a:gd name="T70" fmla="*/ 54 w 2151"/>
                <a:gd name="T71" fmla="*/ 1357 h 2586"/>
                <a:gd name="T72" fmla="*/ 83 w 2151"/>
                <a:gd name="T73" fmla="*/ 1328 h 2586"/>
                <a:gd name="T74" fmla="*/ 107 w 2151"/>
                <a:gd name="T75" fmla="*/ 1291 h 2586"/>
                <a:gd name="T76" fmla="*/ 153 w 2151"/>
                <a:gd name="T77" fmla="*/ 1250 h 2586"/>
                <a:gd name="T78" fmla="*/ 211 w 2151"/>
                <a:gd name="T79" fmla="*/ 1230 h 2586"/>
                <a:gd name="T80" fmla="*/ 270 w 2151"/>
                <a:gd name="T81" fmla="*/ 1235 h 2586"/>
                <a:gd name="T82" fmla="*/ 342 w 2151"/>
                <a:gd name="T83" fmla="*/ 1273 h 2586"/>
                <a:gd name="T84" fmla="*/ 395 w 2151"/>
                <a:gd name="T85" fmla="*/ 1339 h 2586"/>
                <a:gd name="T86" fmla="*/ 426 w 2151"/>
                <a:gd name="T87" fmla="*/ 1429 h 2586"/>
                <a:gd name="T88" fmla="*/ 428 w 2151"/>
                <a:gd name="T89" fmla="*/ 1505 h 2586"/>
                <a:gd name="T90" fmla="*/ 405 w 2151"/>
                <a:gd name="T91" fmla="*/ 1598 h 2586"/>
                <a:gd name="T92" fmla="*/ 356 w 2151"/>
                <a:gd name="T93" fmla="*/ 1673 h 2586"/>
                <a:gd name="T94" fmla="*/ 288 w 2151"/>
                <a:gd name="T95" fmla="*/ 1718 h 2586"/>
                <a:gd name="T96" fmla="*/ 229 w 2151"/>
                <a:gd name="T97" fmla="*/ 1730 h 2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51" h="2586">
                  <a:moveTo>
                    <a:pt x="229" y="1730"/>
                  </a:moveTo>
                  <a:lnTo>
                    <a:pt x="229" y="1730"/>
                  </a:lnTo>
                  <a:lnTo>
                    <a:pt x="211" y="1728"/>
                  </a:lnTo>
                  <a:lnTo>
                    <a:pt x="195" y="1725"/>
                  </a:lnTo>
                  <a:lnTo>
                    <a:pt x="179" y="1722"/>
                  </a:lnTo>
                  <a:lnTo>
                    <a:pt x="166" y="1715"/>
                  </a:lnTo>
                  <a:lnTo>
                    <a:pt x="153" y="1709"/>
                  </a:lnTo>
                  <a:lnTo>
                    <a:pt x="141" y="1702"/>
                  </a:lnTo>
                  <a:lnTo>
                    <a:pt x="132" y="1694"/>
                  </a:lnTo>
                  <a:lnTo>
                    <a:pt x="122" y="1686"/>
                  </a:lnTo>
                  <a:lnTo>
                    <a:pt x="107" y="1670"/>
                  </a:lnTo>
                  <a:lnTo>
                    <a:pt x="96" y="1655"/>
                  </a:lnTo>
                  <a:lnTo>
                    <a:pt x="88" y="1642"/>
                  </a:lnTo>
                  <a:lnTo>
                    <a:pt x="88" y="1642"/>
                  </a:lnTo>
                  <a:lnTo>
                    <a:pt x="83" y="1631"/>
                  </a:lnTo>
                  <a:lnTo>
                    <a:pt x="76" y="1621"/>
                  </a:lnTo>
                  <a:lnTo>
                    <a:pt x="68" y="1613"/>
                  </a:lnTo>
                  <a:lnTo>
                    <a:pt x="62" y="1606"/>
                  </a:lnTo>
                  <a:lnTo>
                    <a:pt x="54" y="1601"/>
                  </a:lnTo>
                  <a:lnTo>
                    <a:pt x="47" y="1598"/>
                  </a:lnTo>
                  <a:lnTo>
                    <a:pt x="39" y="1598"/>
                  </a:lnTo>
                  <a:lnTo>
                    <a:pt x="32" y="1598"/>
                  </a:lnTo>
                  <a:lnTo>
                    <a:pt x="26" y="1600"/>
                  </a:lnTo>
                  <a:lnTo>
                    <a:pt x="19" y="1603"/>
                  </a:lnTo>
                  <a:lnTo>
                    <a:pt x="15" y="1608"/>
                  </a:lnTo>
                  <a:lnTo>
                    <a:pt x="10" y="1614"/>
                  </a:lnTo>
                  <a:lnTo>
                    <a:pt x="5" y="1621"/>
                  </a:lnTo>
                  <a:lnTo>
                    <a:pt x="2" y="1631"/>
                  </a:lnTo>
                  <a:lnTo>
                    <a:pt x="0" y="1642"/>
                  </a:lnTo>
                  <a:lnTo>
                    <a:pt x="0" y="1655"/>
                  </a:lnTo>
                  <a:lnTo>
                    <a:pt x="0" y="2586"/>
                  </a:lnTo>
                  <a:lnTo>
                    <a:pt x="2151" y="2586"/>
                  </a:lnTo>
                  <a:lnTo>
                    <a:pt x="2151" y="431"/>
                  </a:lnTo>
                  <a:lnTo>
                    <a:pt x="1656" y="431"/>
                  </a:lnTo>
                  <a:lnTo>
                    <a:pt x="1656" y="430"/>
                  </a:lnTo>
                  <a:lnTo>
                    <a:pt x="1218" y="430"/>
                  </a:lnTo>
                  <a:lnTo>
                    <a:pt x="1218" y="430"/>
                  </a:lnTo>
                  <a:lnTo>
                    <a:pt x="1205" y="430"/>
                  </a:lnTo>
                  <a:lnTo>
                    <a:pt x="1194" y="428"/>
                  </a:lnTo>
                  <a:lnTo>
                    <a:pt x="1184" y="425"/>
                  </a:lnTo>
                  <a:lnTo>
                    <a:pt x="1178" y="420"/>
                  </a:lnTo>
                  <a:lnTo>
                    <a:pt x="1171" y="415"/>
                  </a:lnTo>
                  <a:lnTo>
                    <a:pt x="1166" y="410"/>
                  </a:lnTo>
                  <a:lnTo>
                    <a:pt x="1163" y="404"/>
                  </a:lnTo>
                  <a:lnTo>
                    <a:pt x="1162" y="397"/>
                  </a:lnTo>
                  <a:lnTo>
                    <a:pt x="1162" y="391"/>
                  </a:lnTo>
                  <a:lnTo>
                    <a:pt x="1162" y="383"/>
                  </a:lnTo>
                  <a:lnTo>
                    <a:pt x="1165" y="376"/>
                  </a:lnTo>
                  <a:lnTo>
                    <a:pt x="1170" y="368"/>
                  </a:lnTo>
                  <a:lnTo>
                    <a:pt x="1176" y="361"/>
                  </a:lnTo>
                  <a:lnTo>
                    <a:pt x="1184" y="353"/>
                  </a:lnTo>
                  <a:lnTo>
                    <a:pt x="1194" y="347"/>
                  </a:lnTo>
                  <a:lnTo>
                    <a:pt x="1205" y="342"/>
                  </a:lnTo>
                  <a:lnTo>
                    <a:pt x="1205" y="342"/>
                  </a:lnTo>
                  <a:lnTo>
                    <a:pt x="1218" y="334"/>
                  </a:lnTo>
                  <a:lnTo>
                    <a:pt x="1233" y="322"/>
                  </a:lnTo>
                  <a:lnTo>
                    <a:pt x="1249" y="308"/>
                  </a:lnTo>
                  <a:lnTo>
                    <a:pt x="1258" y="298"/>
                  </a:lnTo>
                  <a:lnTo>
                    <a:pt x="1266" y="288"/>
                  </a:lnTo>
                  <a:lnTo>
                    <a:pt x="1272" y="277"/>
                  </a:lnTo>
                  <a:lnTo>
                    <a:pt x="1279" y="264"/>
                  </a:lnTo>
                  <a:lnTo>
                    <a:pt x="1285" y="251"/>
                  </a:lnTo>
                  <a:lnTo>
                    <a:pt x="1288" y="235"/>
                  </a:lnTo>
                  <a:lnTo>
                    <a:pt x="1292" y="218"/>
                  </a:lnTo>
                  <a:lnTo>
                    <a:pt x="1293" y="200"/>
                  </a:lnTo>
                  <a:lnTo>
                    <a:pt x="1293" y="200"/>
                  </a:lnTo>
                  <a:lnTo>
                    <a:pt x="1292" y="181"/>
                  </a:lnTo>
                  <a:lnTo>
                    <a:pt x="1288" y="160"/>
                  </a:lnTo>
                  <a:lnTo>
                    <a:pt x="1282" y="142"/>
                  </a:lnTo>
                  <a:lnTo>
                    <a:pt x="1274" y="122"/>
                  </a:lnTo>
                  <a:lnTo>
                    <a:pt x="1262" y="104"/>
                  </a:lnTo>
                  <a:lnTo>
                    <a:pt x="1251" y="88"/>
                  </a:lnTo>
                  <a:lnTo>
                    <a:pt x="1236" y="73"/>
                  </a:lnTo>
                  <a:lnTo>
                    <a:pt x="1220" y="59"/>
                  </a:lnTo>
                  <a:lnTo>
                    <a:pt x="1202" y="46"/>
                  </a:lnTo>
                  <a:lnTo>
                    <a:pt x="1183" y="34"/>
                  </a:lnTo>
                  <a:lnTo>
                    <a:pt x="1162" y="25"/>
                  </a:lnTo>
                  <a:lnTo>
                    <a:pt x="1140" y="17"/>
                  </a:lnTo>
                  <a:lnTo>
                    <a:pt x="1118" y="8"/>
                  </a:lnTo>
                  <a:lnTo>
                    <a:pt x="1093" y="4"/>
                  </a:lnTo>
                  <a:lnTo>
                    <a:pt x="1069" y="2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018" y="2"/>
                  </a:lnTo>
                  <a:lnTo>
                    <a:pt x="992" y="4"/>
                  </a:lnTo>
                  <a:lnTo>
                    <a:pt x="970" y="8"/>
                  </a:lnTo>
                  <a:lnTo>
                    <a:pt x="947" y="17"/>
                  </a:lnTo>
                  <a:lnTo>
                    <a:pt x="924" y="25"/>
                  </a:lnTo>
                  <a:lnTo>
                    <a:pt x="903" y="34"/>
                  </a:lnTo>
                  <a:lnTo>
                    <a:pt x="885" y="46"/>
                  </a:lnTo>
                  <a:lnTo>
                    <a:pt x="867" y="59"/>
                  </a:lnTo>
                  <a:lnTo>
                    <a:pt x="851" y="73"/>
                  </a:lnTo>
                  <a:lnTo>
                    <a:pt x="836" y="88"/>
                  </a:lnTo>
                  <a:lnTo>
                    <a:pt x="823" y="104"/>
                  </a:lnTo>
                  <a:lnTo>
                    <a:pt x="813" y="122"/>
                  </a:lnTo>
                  <a:lnTo>
                    <a:pt x="805" y="142"/>
                  </a:lnTo>
                  <a:lnTo>
                    <a:pt x="799" y="160"/>
                  </a:lnTo>
                  <a:lnTo>
                    <a:pt x="795" y="181"/>
                  </a:lnTo>
                  <a:lnTo>
                    <a:pt x="794" y="200"/>
                  </a:lnTo>
                  <a:lnTo>
                    <a:pt x="794" y="200"/>
                  </a:lnTo>
                  <a:lnTo>
                    <a:pt x="794" y="218"/>
                  </a:lnTo>
                  <a:lnTo>
                    <a:pt x="797" y="235"/>
                  </a:lnTo>
                  <a:lnTo>
                    <a:pt x="802" y="251"/>
                  </a:lnTo>
                  <a:lnTo>
                    <a:pt x="807" y="264"/>
                  </a:lnTo>
                  <a:lnTo>
                    <a:pt x="813" y="277"/>
                  </a:lnTo>
                  <a:lnTo>
                    <a:pt x="822" y="288"/>
                  </a:lnTo>
                  <a:lnTo>
                    <a:pt x="830" y="298"/>
                  </a:lnTo>
                  <a:lnTo>
                    <a:pt x="838" y="308"/>
                  </a:lnTo>
                  <a:lnTo>
                    <a:pt x="854" y="322"/>
                  </a:lnTo>
                  <a:lnTo>
                    <a:pt x="867" y="334"/>
                  </a:lnTo>
                  <a:lnTo>
                    <a:pt x="882" y="342"/>
                  </a:lnTo>
                  <a:lnTo>
                    <a:pt x="882" y="342"/>
                  </a:lnTo>
                  <a:lnTo>
                    <a:pt x="891" y="347"/>
                  </a:lnTo>
                  <a:lnTo>
                    <a:pt x="901" y="353"/>
                  </a:lnTo>
                  <a:lnTo>
                    <a:pt x="909" y="361"/>
                  </a:lnTo>
                  <a:lnTo>
                    <a:pt x="916" y="368"/>
                  </a:lnTo>
                  <a:lnTo>
                    <a:pt x="921" y="376"/>
                  </a:lnTo>
                  <a:lnTo>
                    <a:pt x="924" y="383"/>
                  </a:lnTo>
                  <a:lnTo>
                    <a:pt x="926" y="391"/>
                  </a:lnTo>
                  <a:lnTo>
                    <a:pt x="926" y="397"/>
                  </a:lnTo>
                  <a:lnTo>
                    <a:pt x="924" y="404"/>
                  </a:lnTo>
                  <a:lnTo>
                    <a:pt x="921" y="410"/>
                  </a:lnTo>
                  <a:lnTo>
                    <a:pt x="916" y="415"/>
                  </a:lnTo>
                  <a:lnTo>
                    <a:pt x="909" y="420"/>
                  </a:lnTo>
                  <a:lnTo>
                    <a:pt x="901" y="425"/>
                  </a:lnTo>
                  <a:lnTo>
                    <a:pt x="891" y="428"/>
                  </a:lnTo>
                  <a:lnTo>
                    <a:pt x="880" y="430"/>
                  </a:lnTo>
                  <a:lnTo>
                    <a:pt x="869" y="430"/>
                  </a:lnTo>
                  <a:lnTo>
                    <a:pt x="595" y="430"/>
                  </a:lnTo>
                  <a:lnTo>
                    <a:pt x="595" y="431"/>
                  </a:lnTo>
                  <a:lnTo>
                    <a:pt x="0" y="431"/>
                  </a:lnTo>
                  <a:lnTo>
                    <a:pt x="0" y="1305"/>
                  </a:lnTo>
                  <a:lnTo>
                    <a:pt x="0" y="1305"/>
                  </a:lnTo>
                  <a:lnTo>
                    <a:pt x="0" y="1317"/>
                  </a:lnTo>
                  <a:lnTo>
                    <a:pt x="2" y="1328"/>
                  </a:lnTo>
                  <a:lnTo>
                    <a:pt x="5" y="1338"/>
                  </a:lnTo>
                  <a:lnTo>
                    <a:pt x="10" y="1346"/>
                  </a:lnTo>
                  <a:lnTo>
                    <a:pt x="15" y="1352"/>
                  </a:lnTo>
                  <a:lnTo>
                    <a:pt x="19" y="1357"/>
                  </a:lnTo>
                  <a:lnTo>
                    <a:pt x="26" y="1361"/>
                  </a:lnTo>
                  <a:lnTo>
                    <a:pt x="32" y="1362"/>
                  </a:lnTo>
                  <a:lnTo>
                    <a:pt x="39" y="1362"/>
                  </a:lnTo>
                  <a:lnTo>
                    <a:pt x="47" y="1361"/>
                  </a:lnTo>
                  <a:lnTo>
                    <a:pt x="54" y="1357"/>
                  </a:lnTo>
                  <a:lnTo>
                    <a:pt x="62" y="1352"/>
                  </a:lnTo>
                  <a:lnTo>
                    <a:pt x="68" y="1346"/>
                  </a:lnTo>
                  <a:lnTo>
                    <a:pt x="76" y="1338"/>
                  </a:lnTo>
                  <a:lnTo>
                    <a:pt x="83" y="1328"/>
                  </a:lnTo>
                  <a:lnTo>
                    <a:pt x="88" y="1318"/>
                  </a:lnTo>
                  <a:lnTo>
                    <a:pt x="88" y="1318"/>
                  </a:lnTo>
                  <a:lnTo>
                    <a:pt x="96" y="1304"/>
                  </a:lnTo>
                  <a:lnTo>
                    <a:pt x="107" y="1291"/>
                  </a:lnTo>
                  <a:lnTo>
                    <a:pt x="122" y="1274"/>
                  </a:lnTo>
                  <a:lnTo>
                    <a:pt x="132" y="1266"/>
                  </a:lnTo>
                  <a:lnTo>
                    <a:pt x="141" y="1258"/>
                  </a:lnTo>
                  <a:lnTo>
                    <a:pt x="153" y="1250"/>
                  </a:lnTo>
                  <a:lnTo>
                    <a:pt x="166" y="1243"/>
                  </a:lnTo>
                  <a:lnTo>
                    <a:pt x="179" y="1238"/>
                  </a:lnTo>
                  <a:lnTo>
                    <a:pt x="195" y="1234"/>
                  </a:lnTo>
                  <a:lnTo>
                    <a:pt x="211" y="1230"/>
                  </a:lnTo>
                  <a:lnTo>
                    <a:pt x="229" y="1230"/>
                  </a:lnTo>
                  <a:lnTo>
                    <a:pt x="229" y="1230"/>
                  </a:lnTo>
                  <a:lnTo>
                    <a:pt x="249" y="1232"/>
                  </a:lnTo>
                  <a:lnTo>
                    <a:pt x="270" y="1235"/>
                  </a:lnTo>
                  <a:lnTo>
                    <a:pt x="288" y="1242"/>
                  </a:lnTo>
                  <a:lnTo>
                    <a:pt x="307" y="1250"/>
                  </a:lnTo>
                  <a:lnTo>
                    <a:pt x="325" y="1260"/>
                  </a:lnTo>
                  <a:lnTo>
                    <a:pt x="342" y="1273"/>
                  </a:lnTo>
                  <a:lnTo>
                    <a:pt x="356" y="1287"/>
                  </a:lnTo>
                  <a:lnTo>
                    <a:pt x="371" y="1304"/>
                  </a:lnTo>
                  <a:lnTo>
                    <a:pt x="384" y="1321"/>
                  </a:lnTo>
                  <a:lnTo>
                    <a:pt x="395" y="1339"/>
                  </a:lnTo>
                  <a:lnTo>
                    <a:pt x="405" y="1361"/>
                  </a:lnTo>
                  <a:lnTo>
                    <a:pt x="413" y="1383"/>
                  </a:lnTo>
                  <a:lnTo>
                    <a:pt x="421" y="1406"/>
                  </a:lnTo>
                  <a:lnTo>
                    <a:pt x="426" y="1429"/>
                  </a:lnTo>
                  <a:lnTo>
                    <a:pt x="428" y="1455"/>
                  </a:lnTo>
                  <a:lnTo>
                    <a:pt x="429" y="1479"/>
                  </a:lnTo>
                  <a:lnTo>
                    <a:pt x="429" y="1479"/>
                  </a:lnTo>
                  <a:lnTo>
                    <a:pt x="428" y="1505"/>
                  </a:lnTo>
                  <a:lnTo>
                    <a:pt x="426" y="1530"/>
                  </a:lnTo>
                  <a:lnTo>
                    <a:pt x="421" y="1554"/>
                  </a:lnTo>
                  <a:lnTo>
                    <a:pt x="413" y="1577"/>
                  </a:lnTo>
                  <a:lnTo>
                    <a:pt x="405" y="1598"/>
                  </a:lnTo>
                  <a:lnTo>
                    <a:pt x="395" y="1619"/>
                  </a:lnTo>
                  <a:lnTo>
                    <a:pt x="384" y="1639"/>
                  </a:lnTo>
                  <a:lnTo>
                    <a:pt x="371" y="1657"/>
                  </a:lnTo>
                  <a:lnTo>
                    <a:pt x="356" y="1673"/>
                  </a:lnTo>
                  <a:lnTo>
                    <a:pt x="342" y="1686"/>
                  </a:lnTo>
                  <a:lnTo>
                    <a:pt x="325" y="1699"/>
                  </a:lnTo>
                  <a:lnTo>
                    <a:pt x="307" y="1710"/>
                  </a:lnTo>
                  <a:lnTo>
                    <a:pt x="288" y="1718"/>
                  </a:lnTo>
                  <a:lnTo>
                    <a:pt x="270" y="1725"/>
                  </a:lnTo>
                  <a:lnTo>
                    <a:pt x="249" y="1728"/>
                  </a:lnTo>
                  <a:lnTo>
                    <a:pt x="229" y="1730"/>
                  </a:lnTo>
                  <a:lnTo>
                    <a:pt x="229" y="1730"/>
                  </a:lnTo>
                  <a:close/>
                </a:path>
              </a:pathLst>
            </a:custGeom>
            <a:solidFill>
              <a:srgbClr val="508CD4"/>
            </a:solidFill>
            <a:ln w="28575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tIns="468000" anchor="ctr" anchorCtr="1"/>
            <a:lstStyle/>
            <a:p>
              <a:pPr algn="ctr" eaLnBrk="1" hangingPunct="1">
                <a:defRPr/>
              </a:pPr>
              <a:r>
                <a:rPr lang="en-US" sz="4000" dirty="0" smtClean="0">
                  <a:solidFill>
                    <a:schemeClr val="accent5">
                      <a:lumMod val="75000"/>
                    </a:schemeClr>
                  </a:solidFill>
                  <a:cs typeface="Arial" charset="0"/>
                </a:rPr>
                <a:t>Ask</a:t>
              </a:r>
              <a:br>
                <a:rPr lang="en-US" sz="4000" dirty="0" smtClean="0">
                  <a:solidFill>
                    <a:schemeClr val="accent5">
                      <a:lumMod val="75000"/>
                    </a:schemeClr>
                  </a:solidFill>
                  <a:cs typeface="Arial" charset="0"/>
                </a:rPr>
              </a:br>
              <a:r>
                <a:rPr lang="en-US" sz="4000" dirty="0" smtClean="0">
                  <a:solidFill>
                    <a:schemeClr val="accent5">
                      <a:lumMod val="75000"/>
                    </a:schemeClr>
                  </a:solidFill>
                  <a:cs typeface="Arial" charset="0"/>
                </a:rPr>
                <a:t>Questions</a:t>
              </a:r>
              <a:endParaRPr lang="en-GB" sz="4000" dirty="0">
                <a:solidFill>
                  <a:schemeClr val="accent5">
                    <a:lumMod val="75000"/>
                  </a:schemeClr>
                </a:solidFill>
                <a:cs typeface="Arial" charset="0"/>
              </a:endParaRPr>
            </a:p>
          </p:txBody>
        </p:sp>
      </p:grpSp>
      <p:pic>
        <p:nvPicPr>
          <p:cNvPr id="18" name="Picture 17" descr="surprised-boy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81" y="3349625"/>
            <a:ext cx="3812947" cy="5711825"/>
          </a:xfrm>
          <a:prstGeom prst="rect">
            <a:avLst/>
          </a:prstGeom>
        </p:spPr>
      </p:pic>
      <p:pic>
        <p:nvPicPr>
          <p:cNvPr id="16" name="Picture 15" descr="audienc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1356" y="4187825"/>
            <a:ext cx="4873625" cy="487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9714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835026"/>
            <a:ext cx="13825230" cy="2133600"/>
          </a:xfrm>
        </p:spPr>
        <p:txBody>
          <a:bodyPr/>
          <a:lstStyle/>
          <a:p>
            <a:r>
              <a:rPr lang="en-US" dirty="0" smtClean="0"/>
              <a:t>DON’T Annoy the Audience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68686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2017 Annoying </a:t>
            </a:r>
            <a:r>
              <a:rPr lang="en-US" dirty="0"/>
              <a:t>PowerPoint Survey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1381" y="8683625"/>
            <a:ext cx="14554200" cy="533400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Source: https://www.thinkoutsidetheslide.com/free-resources/latest-annoying-powerpoint-survey-results/</a:t>
            </a:r>
            <a:endParaRPr lang="en-US" sz="20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</a:t>
            </a:r>
            <a:r>
              <a:rPr lang="is-IS" dirty="0" smtClean="0"/>
              <a:t>2018</a:t>
            </a:r>
            <a:r>
              <a:rPr lang="en-US" dirty="0" smtClean="0"/>
              <a:t>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9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581" y="1901825"/>
            <a:ext cx="14058682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54012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c-16x9-template">
  <a:themeElements>
    <a:clrScheme name="Brightcove_Q3_2014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E2B69E2C-B113-4B58-92F2-73639C295189}"/>
    </a:ext>
  </a:extLst>
</a:theme>
</file>

<file path=ppt/theme/theme2.xml><?xml version="1.0" encoding="utf-8"?>
<a:theme xmlns:a="http://schemas.openxmlformats.org/drawingml/2006/main" name="Brightcove Dark">
  <a:themeElements>
    <a:clrScheme name="Brightcove_final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C099BF17-C8B7-4BE4-B7A9-F9964453B8ED}"/>
    </a:ext>
  </a:extLst>
</a:theme>
</file>

<file path=ppt/theme/theme3.xml><?xml version="1.0" encoding="utf-8"?>
<a:theme xmlns:a="http://schemas.openxmlformats.org/drawingml/2006/main" name="2014 Titles">
  <a:themeElements>
    <a:clrScheme name="Brightcove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BAD18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3895BFDA-DD2F-40AB-A4AF-F0BD206DA9BF}"/>
    </a:ext>
  </a:extLst>
</a:theme>
</file>

<file path=ppt/theme/theme4.xml><?xml version="1.0" encoding="utf-8"?>
<a:theme xmlns:a="http://schemas.openxmlformats.org/drawingml/2006/main" name="Product titles with taglin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2E91D1BA-F315-4F6F-ABF8-9584CB0798AE}"/>
    </a:ext>
  </a:extLst>
</a:theme>
</file>

<file path=ppt/theme/theme5.xml><?xml version="1.0" encoding="utf-8"?>
<a:theme xmlns:a="http://schemas.openxmlformats.org/drawingml/2006/main" name="Products with no taglin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25F19BAD-74FA-47F8-BCA9-3B24D0DC190F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bc-16x9-template.potx</Template>
  <TotalTime>11382</TotalTime>
  <Words>857</Words>
  <Application>Microsoft Macintosh PowerPoint</Application>
  <PresentationFormat>Custom</PresentationFormat>
  <Paragraphs>170</Paragraphs>
  <Slides>31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bc-16x9-template</vt:lpstr>
      <vt:lpstr>Brightcove Dark</vt:lpstr>
      <vt:lpstr>2014 Titles</vt:lpstr>
      <vt:lpstr>Product titles with tagline</vt:lpstr>
      <vt:lpstr>Products with no taglines</vt:lpstr>
      <vt:lpstr>Creating Presentations –  A Checklist of Do’s and Don’ts </vt:lpstr>
      <vt:lpstr>You Have a Challenges: 1. Word Cloud for Presentations</vt:lpstr>
      <vt:lpstr>You Have a Challenges: 2. Your Time</vt:lpstr>
      <vt:lpstr>What You Should Learn</vt:lpstr>
      <vt:lpstr>Learning Points</vt:lpstr>
      <vt:lpstr>DO Grab the Audience’s Attention</vt:lpstr>
      <vt:lpstr>Attention Grabbing Techniques</vt:lpstr>
      <vt:lpstr>DON’T Annoy the Audience</vt:lpstr>
      <vt:lpstr>2017 Annoying PowerPoint Survey Results</vt:lpstr>
      <vt:lpstr>Presentation Tips from Apple</vt:lpstr>
      <vt:lpstr>DON’T Just Talk</vt:lpstr>
      <vt:lpstr>The Learning Pyramid</vt:lpstr>
      <vt:lpstr>DO Structure Presentation to Help Audience Learn</vt:lpstr>
      <vt:lpstr>Presentation Structure Increases Learning</vt:lpstr>
      <vt:lpstr>But For Us …</vt:lpstr>
      <vt:lpstr>Use “Signposts” for Shifts in Topics</vt:lpstr>
      <vt:lpstr>DON’T Overwhelm the Audience with Content</vt:lpstr>
      <vt:lpstr>Choose Topics That Can Be Presented Multiple Ways</vt:lpstr>
      <vt:lpstr>The Learning Pyramid Concept Is Not New</vt:lpstr>
      <vt:lpstr>When It Comes to Content Selection …</vt:lpstr>
      <vt:lpstr>Tell ‘Em What You Told ‘Em</vt:lpstr>
      <vt:lpstr>DO Grab the Audience’s Attention</vt:lpstr>
      <vt:lpstr>DON’T Annoy the Audience</vt:lpstr>
      <vt:lpstr>DON’T Just Talk</vt:lpstr>
      <vt:lpstr>DO Structure Presentation to Help Audience Learn</vt:lpstr>
      <vt:lpstr>DON’T Overwhelm the Audience with Content</vt:lpstr>
      <vt:lpstr>Moving Forward</vt:lpstr>
      <vt:lpstr>Major Sections for a PLAY Presentation</vt:lpstr>
      <vt:lpstr>Resources</vt:lpstr>
      <vt:lpstr>Moving Forward</vt:lpstr>
      <vt:lpstr>Thank You!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</dc:creator>
  <cp:lastModifiedBy>Matthew Boles</cp:lastModifiedBy>
  <cp:revision>205</cp:revision>
  <dcterms:created xsi:type="dcterms:W3CDTF">2014-09-13T21:02:55Z</dcterms:created>
  <dcterms:modified xsi:type="dcterms:W3CDTF">2018-02-21T21:35:57Z</dcterms:modified>
</cp:coreProperties>
</file>

<file path=docProps/thumbnail.jpeg>
</file>